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notesMasterIdLst>
    <p:notesMasterId r:id="rId38"/>
  </p:notesMasterIdLst>
  <p:sldIdLst>
    <p:sldId id="256" r:id="rId2"/>
    <p:sldId id="264" r:id="rId3"/>
    <p:sldId id="274" r:id="rId4"/>
    <p:sldId id="334" r:id="rId5"/>
    <p:sldId id="321" r:id="rId6"/>
    <p:sldId id="327" r:id="rId7"/>
    <p:sldId id="337" r:id="rId8"/>
    <p:sldId id="270" r:id="rId9"/>
    <p:sldId id="339" r:id="rId10"/>
    <p:sldId id="305" r:id="rId11"/>
    <p:sldId id="318" r:id="rId12"/>
    <p:sldId id="320" r:id="rId13"/>
    <p:sldId id="275" r:id="rId14"/>
    <p:sldId id="319" r:id="rId15"/>
    <p:sldId id="268" r:id="rId16"/>
    <p:sldId id="335" r:id="rId17"/>
    <p:sldId id="259" r:id="rId18"/>
    <p:sldId id="340" r:id="rId19"/>
    <p:sldId id="341" r:id="rId20"/>
    <p:sldId id="342" r:id="rId21"/>
    <p:sldId id="343" r:id="rId22"/>
    <p:sldId id="344" r:id="rId23"/>
    <p:sldId id="347" r:id="rId24"/>
    <p:sldId id="348" r:id="rId25"/>
    <p:sldId id="349" r:id="rId26"/>
    <p:sldId id="336" r:id="rId27"/>
    <p:sldId id="354" r:id="rId28"/>
    <p:sldId id="353" r:id="rId29"/>
    <p:sldId id="350" r:id="rId30"/>
    <p:sldId id="352" r:id="rId31"/>
    <p:sldId id="351" r:id="rId32"/>
    <p:sldId id="355" r:id="rId33"/>
    <p:sldId id="356" r:id="rId34"/>
    <p:sldId id="263" r:id="rId35"/>
    <p:sldId id="272" r:id="rId36"/>
    <p:sldId id="26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90"/>
    <p:restoredTop sz="91088"/>
  </p:normalViewPr>
  <p:slideViewPr>
    <p:cSldViewPr snapToGrid="0">
      <p:cViewPr varScale="1">
        <p:scale>
          <a:sx n="116" d="100"/>
          <a:sy n="116" d="100"/>
        </p:scale>
        <p:origin x="4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0176AD-8568-3F4F-9F1B-582853D3A6A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03930363-FE1C-B14C-99A5-D275F9DDC93F}">
      <dgm:prSet custT="1"/>
      <dgm:spPr/>
      <dgm:t>
        <a:bodyPr/>
        <a:lstStyle/>
        <a:p>
          <a:r>
            <a:rPr lang="en-GB" sz="2800" dirty="0"/>
            <a:t>Proposed frameworks</a:t>
          </a:r>
        </a:p>
      </dgm:t>
    </dgm:pt>
    <dgm:pt modelId="{C280FB89-6284-294A-868D-7349AD934929}" type="parTrans" cxnId="{126F423D-6C24-4A49-89D8-B72C8CF0ED9E}">
      <dgm:prSet/>
      <dgm:spPr/>
      <dgm:t>
        <a:bodyPr/>
        <a:lstStyle/>
        <a:p>
          <a:endParaRPr lang="en-GB" sz="2800"/>
        </a:p>
      </dgm:t>
    </dgm:pt>
    <dgm:pt modelId="{F4B11957-DDF7-5A4A-9823-600184CCB6E9}" type="sibTrans" cxnId="{126F423D-6C24-4A49-89D8-B72C8CF0ED9E}">
      <dgm:prSet/>
      <dgm:spPr/>
      <dgm:t>
        <a:bodyPr/>
        <a:lstStyle/>
        <a:p>
          <a:endParaRPr lang="en-GB" sz="2800"/>
        </a:p>
      </dgm:t>
    </dgm:pt>
    <dgm:pt modelId="{D54D65C8-9D2B-8249-9D2E-8CA71A6211AC}">
      <dgm:prSet custT="1"/>
      <dgm:spPr/>
      <dgm:t>
        <a:bodyPr/>
        <a:lstStyle/>
        <a:p>
          <a:r>
            <a:rPr lang="en-GB" sz="1600" dirty="0"/>
            <a:t>Johnson-Laird (2002): 5 part creative processes (forming the ‘NONCE definition of creativity’): ‘Novel for the individual, Optionally novel for society, Nondeterministic, dependent on Criteria or constraints, and based on Existing elements’.</a:t>
          </a:r>
        </a:p>
      </dgm:t>
    </dgm:pt>
    <dgm:pt modelId="{600F7890-23B8-634C-84F8-A38451615865}" type="parTrans" cxnId="{97768993-8DEB-5349-A744-B90E83F62387}">
      <dgm:prSet/>
      <dgm:spPr/>
      <dgm:t>
        <a:bodyPr/>
        <a:lstStyle/>
        <a:p>
          <a:endParaRPr lang="en-GB" sz="2800"/>
        </a:p>
      </dgm:t>
    </dgm:pt>
    <dgm:pt modelId="{D4CA5938-3C00-F04B-BC80-A9C74092A0FF}" type="sibTrans" cxnId="{97768993-8DEB-5349-A744-B90E83F62387}">
      <dgm:prSet/>
      <dgm:spPr/>
      <dgm:t>
        <a:bodyPr/>
        <a:lstStyle/>
        <a:p>
          <a:endParaRPr lang="en-GB" sz="2800"/>
        </a:p>
      </dgm:t>
    </dgm:pt>
    <dgm:pt modelId="{9885045F-6079-754E-90CF-8F93421FA05C}">
      <dgm:prSet custT="1"/>
      <dgm:spPr/>
      <dgm:t>
        <a:bodyPr/>
        <a:lstStyle/>
        <a:p>
          <a:r>
            <a:rPr lang="en-GB" sz="1600" dirty="0"/>
            <a:t>Neural evidence (Csikszentmihalyi 2009; Friis-Olivarius et al. 2009; Berkowitz &amp; Ansari 2010) shows that brain activity during improvisation relates to brain activity when making choices. </a:t>
          </a:r>
        </a:p>
      </dgm:t>
    </dgm:pt>
    <dgm:pt modelId="{35AAB288-ED7B-8649-A1A9-33BD8AF30D5A}" type="parTrans" cxnId="{C87FBC6D-5FAA-0444-B8E8-CA52D2A02AAE}">
      <dgm:prSet/>
      <dgm:spPr/>
      <dgm:t>
        <a:bodyPr/>
        <a:lstStyle/>
        <a:p>
          <a:endParaRPr lang="en-GB" sz="2800"/>
        </a:p>
      </dgm:t>
    </dgm:pt>
    <dgm:pt modelId="{1290BDFF-687E-204A-9317-26418597E198}" type="sibTrans" cxnId="{C87FBC6D-5FAA-0444-B8E8-CA52D2A02AAE}">
      <dgm:prSet/>
      <dgm:spPr/>
      <dgm:t>
        <a:bodyPr/>
        <a:lstStyle/>
        <a:p>
          <a:endParaRPr lang="en-GB" sz="2800"/>
        </a:p>
      </dgm:t>
    </dgm:pt>
    <dgm:pt modelId="{88D4F8B0-ECD8-614C-8D30-0511A2514958}">
      <dgm:prSet custT="1"/>
      <dgm:spPr/>
      <dgm:t>
        <a:bodyPr/>
        <a:lstStyle/>
        <a:p>
          <a:r>
            <a:rPr lang="en-GB" sz="2800" dirty="0"/>
            <a:t>Predictability vs structured expertise?</a:t>
          </a:r>
        </a:p>
      </dgm:t>
    </dgm:pt>
    <dgm:pt modelId="{B21846A1-2CDF-2D4F-9FEC-8B6F50503CB9}" type="parTrans" cxnId="{8FF5D91B-FED8-6E4E-953C-8371646AEA5D}">
      <dgm:prSet/>
      <dgm:spPr/>
      <dgm:t>
        <a:bodyPr/>
        <a:lstStyle/>
        <a:p>
          <a:endParaRPr lang="en-GB" sz="2800"/>
        </a:p>
      </dgm:t>
    </dgm:pt>
    <dgm:pt modelId="{7EFDFA04-949C-434C-A859-251E3A783774}" type="sibTrans" cxnId="{8FF5D91B-FED8-6E4E-953C-8371646AEA5D}">
      <dgm:prSet/>
      <dgm:spPr/>
      <dgm:t>
        <a:bodyPr/>
        <a:lstStyle/>
        <a:p>
          <a:endParaRPr lang="en-GB" sz="2800"/>
        </a:p>
      </dgm:t>
    </dgm:pt>
    <dgm:pt modelId="{46961EB0-1AD2-5440-981A-EF7AF768087C}">
      <dgm:prSet custT="1"/>
      <dgm:spPr/>
      <dgm:t>
        <a:bodyPr/>
        <a:lstStyle/>
        <a:p>
          <a:r>
            <a:rPr lang="en-GB" sz="1600" dirty="0"/>
            <a:t>Berliner (1994): musical improvisers need to balance the known and unknown, working simultaneously with planned conscious thought processes and subconscious emergence of ideas</a:t>
          </a:r>
        </a:p>
      </dgm:t>
    </dgm:pt>
    <dgm:pt modelId="{A38038D5-D0E3-0C40-88B0-C70A8F269198}" type="parTrans" cxnId="{DD7C9C59-4B29-4A45-B4D7-282276A2A5CB}">
      <dgm:prSet/>
      <dgm:spPr/>
      <dgm:t>
        <a:bodyPr/>
        <a:lstStyle/>
        <a:p>
          <a:endParaRPr lang="en-GB" sz="2800"/>
        </a:p>
      </dgm:t>
    </dgm:pt>
    <dgm:pt modelId="{5AA20DF4-E7D5-C347-A5A3-0823DF7E3009}" type="sibTrans" cxnId="{DD7C9C59-4B29-4A45-B4D7-282276A2A5CB}">
      <dgm:prSet/>
      <dgm:spPr/>
      <dgm:t>
        <a:bodyPr/>
        <a:lstStyle/>
        <a:p>
          <a:endParaRPr lang="en-GB" sz="2800"/>
        </a:p>
      </dgm:t>
    </dgm:pt>
    <dgm:pt modelId="{E83415F0-C08A-2E49-B111-D661061BD8CC}">
      <dgm:prSet custT="1"/>
      <dgm:spPr/>
      <dgm:t>
        <a:bodyPr/>
        <a:lstStyle/>
        <a:p>
          <a:r>
            <a:rPr lang="en-GB" sz="1600" dirty="0"/>
            <a:t>Berliner (1994): musical improvisers learn from studying others, then develop that knowledge for a unique style. Thom (2003) warns the use of too much domain knowledge in a computational model would inhibit creativity. </a:t>
          </a:r>
        </a:p>
      </dgm:t>
    </dgm:pt>
    <dgm:pt modelId="{4DADF3F7-7E5B-9146-93FE-623EC1CBB9DD}" type="parTrans" cxnId="{316A112A-9351-8548-8028-683072060D69}">
      <dgm:prSet/>
      <dgm:spPr/>
      <dgm:t>
        <a:bodyPr/>
        <a:lstStyle/>
        <a:p>
          <a:endParaRPr lang="en-GB" sz="2800"/>
        </a:p>
      </dgm:t>
    </dgm:pt>
    <dgm:pt modelId="{99CE45BA-42D2-A142-8611-CC5041B58581}" type="sibTrans" cxnId="{316A112A-9351-8548-8028-683072060D69}">
      <dgm:prSet/>
      <dgm:spPr/>
      <dgm:t>
        <a:bodyPr/>
        <a:lstStyle/>
        <a:p>
          <a:endParaRPr lang="en-GB" sz="2800"/>
        </a:p>
      </dgm:t>
    </dgm:pt>
    <dgm:pt modelId="{E726E18B-5545-EE40-92C0-EC2828E7042A}">
      <dgm:prSet custT="1"/>
      <dgm:spPr/>
      <dgm:t>
        <a:bodyPr/>
        <a:lstStyle/>
        <a:p>
          <a:r>
            <a:rPr lang="en-GB" sz="1600" dirty="0"/>
            <a:t>Gibbs highlights invention and originality as two key components for creative improvisation (Gibbs, 2010). </a:t>
          </a:r>
        </a:p>
      </dgm:t>
    </dgm:pt>
    <dgm:pt modelId="{E55B97CA-0C79-AF48-BE0C-C2350D01426E}" type="parTrans" cxnId="{F1E1BEB7-8CF8-2F46-B83B-31B76E097E0F}">
      <dgm:prSet/>
      <dgm:spPr/>
      <dgm:t>
        <a:bodyPr/>
        <a:lstStyle/>
        <a:p>
          <a:endParaRPr lang="en-GB" sz="2800"/>
        </a:p>
      </dgm:t>
    </dgm:pt>
    <dgm:pt modelId="{187FAD35-5077-7A43-BCE1-0F80283F7532}" type="sibTrans" cxnId="{F1E1BEB7-8CF8-2F46-B83B-31B76E097E0F}">
      <dgm:prSet/>
      <dgm:spPr/>
      <dgm:t>
        <a:bodyPr/>
        <a:lstStyle/>
        <a:p>
          <a:endParaRPr lang="en-GB" sz="2800"/>
        </a:p>
      </dgm:t>
    </dgm:pt>
    <dgm:pt modelId="{941F1B1A-D599-E142-AAC9-A4047C6132FC}">
      <dgm:prSet custT="1"/>
      <dgm:spPr/>
      <dgm:t>
        <a:bodyPr/>
        <a:lstStyle/>
        <a:p>
          <a:r>
            <a:rPr lang="en-GB" sz="2800" dirty="0"/>
            <a:t>Choices vs freedom?</a:t>
          </a:r>
        </a:p>
      </dgm:t>
    </dgm:pt>
    <dgm:pt modelId="{8EC8A45B-7D47-4C4E-961B-A1CAA883AE65}" type="parTrans" cxnId="{9CFD8078-D85D-FD4D-91FB-A15CE9FF777A}">
      <dgm:prSet/>
      <dgm:spPr/>
      <dgm:t>
        <a:bodyPr/>
        <a:lstStyle/>
        <a:p>
          <a:endParaRPr lang="en-GB" sz="2800"/>
        </a:p>
      </dgm:t>
    </dgm:pt>
    <dgm:pt modelId="{13D5B9CD-76E6-5047-9D76-CE177FA61A18}" type="sibTrans" cxnId="{9CFD8078-D85D-FD4D-91FB-A15CE9FF777A}">
      <dgm:prSet/>
      <dgm:spPr/>
      <dgm:t>
        <a:bodyPr/>
        <a:lstStyle/>
        <a:p>
          <a:endParaRPr lang="en-GB" sz="2800"/>
        </a:p>
      </dgm:t>
    </dgm:pt>
    <dgm:pt modelId="{77E59E61-C6F8-4849-A58A-F9D0A2250DA7}">
      <dgm:prSet custT="1"/>
      <dgm:spPr/>
      <dgm:t>
        <a:bodyPr/>
        <a:lstStyle/>
        <a:p>
          <a:r>
            <a:rPr lang="en-GB" sz="1600" dirty="0" err="1"/>
            <a:t>Biasutti</a:t>
          </a:r>
          <a:r>
            <a:rPr lang="en-GB" sz="1600" dirty="0"/>
            <a:t> and Frezza (2009): unpredictability and use of structures are two ends of a spectrum. The more creative an impro, the more unpredictability is demonstrated. Similarly, the more structure, the less creativity (and </a:t>
          </a:r>
          <a:r>
            <a:rPr lang="en-GB" sz="1600" dirty="0" err="1"/>
            <a:t>v.v</a:t>
          </a:r>
          <a:r>
            <a:rPr lang="en-GB" sz="1600" dirty="0"/>
            <a:t>)</a:t>
          </a:r>
        </a:p>
      </dgm:t>
    </dgm:pt>
    <dgm:pt modelId="{D70836A7-87B7-FE40-82EE-5CF6502987AD}" type="parTrans" cxnId="{D4D86EEC-8DCA-8547-B802-A1383C98A140}">
      <dgm:prSet/>
      <dgm:spPr/>
      <dgm:t>
        <a:bodyPr/>
        <a:lstStyle/>
        <a:p>
          <a:endParaRPr lang="en-GB" sz="2800"/>
        </a:p>
      </dgm:t>
    </dgm:pt>
    <dgm:pt modelId="{2247B627-1685-7C45-9BE6-CF3DA3C62DF7}" type="sibTrans" cxnId="{D4D86EEC-8DCA-8547-B802-A1383C98A140}">
      <dgm:prSet/>
      <dgm:spPr/>
      <dgm:t>
        <a:bodyPr/>
        <a:lstStyle/>
        <a:p>
          <a:endParaRPr lang="en-GB" sz="2800"/>
        </a:p>
      </dgm:t>
    </dgm:pt>
    <dgm:pt modelId="{DE1EC64D-8EA2-C842-8127-C3E630F752F4}">
      <dgm:prSet custT="1"/>
      <dgm:spPr/>
      <dgm:t>
        <a:bodyPr/>
        <a:lstStyle/>
        <a:p>
          <a:r>
            <a:rPr lang="en-GB" sz="1600" dirty="0" err="1"/>
            <a:t>Biasutti</a:t>
          </a:r>
          <a:r>
            <a:rPr lang="en-GB" sz="1600" dirty="0"/>
            <a:t> and Frezza (2009) identify seven dimensions of improvisation: anticipation, emotive communication, flow, feedback, use of repertoire, musical practice and basic skills. </a:t>
          </a:r>
        </a:p>
      </dgm:t>
    </dgm:pt>
    <dgm:pt modelId="{B7C2899D-EE38-9A4B-85EC-3E9BDA724E5B}" type="parTrans" cxnId="{7DA4884D-2650-A344-A76E-BCC69046E22E}">
      <dgm:prSet/>
      <dgm:spPr/>
      <dgm:t>
        <a:bodyPr/>
        <a:lstStyle/>
        <a:p>
          <a:endParaRPr lang="en-GB" sz="2800"/>
        </a:p>
      </dgm:t>
    </dgm:pt>
    <dgm:pt modelId="{F0C82EFF-9E1B-FB47-8EC0-DB8D7D3B7598}" type="sibTrans" cxnId="{7DA4884D-2650-A344-A76E-BCC69046E22E}">
      <dgm:prSet/>
      <dgm:spPr/>
      <dgm:t>
        <a:bodyPr/>
        <a:lstStyle/>
        <a:p>
          <a:endParaRPr lang="en-GB" sz="2800"/>
        </a:p>
      </dgm:t>
    </dgm:pt>
    <dgm:pt modelId="{BA980CC4-30CE-7041-B9CC-8E1DCD8A02A1}">
      <dgm:prSet custT="1"/>
      <dgm:spPr/>
      <dgm:t>
        <a:bodyPr/>
        <a:lstStyle/>
        <a:p>
          <a:r>
            <a:rPr lang="en-GB" sz="1600" dirty="0"/>
            <a:t>Lewis (2011): a choice of what expressive actions to perform in improvisation and liberty on when to perform them. Uses neural evidence to claim that one is never fully in control during improvisation</a:t>
          </a:r>
        </a:p>
      </dgm:t>
    </dgm:pt>
    <dgm:pt modelId="{F5716CD1-2995-FD42-BB2D-BC5E8487E285}" type="sibTrans" cxnId="{71984C22-2AB8-A547-A320-60C9BFEEAD17}">
      <dgm:prSet/>
      <dgm:spPr/>
      <dgm:t>
        <a:bodyPr/>
        <a:lstStyle/>
        <a:p>
          <a:endParaRPr lang="en-GB" sz="2800"/>
        </a:p>
      </dgm:t>
    </dgm:pt>
    <dgm:pt modelId="{E7751B2B-4257-C040-A6D0-15713A92BB0F}" type="parTrans" cxnId="{71984C22-2AB8-A547-A320-60C9BFEEAD17}">
      <dgm:prSet/>
      <dgm:spPr/>
      <dgm:t>
        <a:bodyPr/>
        <a:lstStyle/>
        <a:p>
          <a:endParaRPr lang="en-GB" sz="2800"/>
        </a:p>
      </dgm:t>
    </dgm:pt>
    <dgm:pt modelId="{9D40E618-05E5-2847-9E9E-B66C5FD3E576}" type="pres">
      <dgm:prSet presAssocID="{2A0176AD-8568-3F4F-9F1B-582853D3A6AC}" presName="vert0" presStyleCnt="0">
        <dgm:presLayoutVars>
          <dgm:dir/>
          <dgm:animOne val="branch"/>
          <dgm:animLvl val="lvl"/>
        </dgm:presLayoutVars>
      </dgm:prSet>
      <dgm:spPr/>
    </dgm:pt>
    <dgm:pt modelId="{9D6611D6-4066-FC41-8E66-95FAA869E0CB}" type="pres">
      <dgm:prSet presAssocID="{941F1B1A-D599-E142-AAC9-A4047C6132FC}" presName="thickLine" presStyleLbl="alignNode1" presStyleIdx="0" presStyleCnt="3"/>
      <dgm:spPr/>
    </dgm:pt>
    <dgm:pt modelId="{06145E32-F8CE-D448-99D8-C301A30C4BB7}" type="pres">
      <dgm:prSet presAssocID="{941F1B1A-D599-E142-AAC9-A4047C6132FC}" presName="horz1" presStyleCnt="0"/>
      <dgm:spPr/>
    </dgm:pt>
    <dgm:pt modelId="{BD787D18-1901-294F-801B-6896E79449C2}" type="pres">
      <dgm:prSet presAssocID="{941F1B1A-D599-E142-AAC9-A4047C6132FC}" presName="tx1" presStyleLbl="revTx" presStyleIdx="0" presStyleCnt="11"/>
      <dgm:spPr/>
    </dgm:pt>
    <dgm:pt modelId="{FAA2018C-5D1B-154B-80DA-8A61901FACDD}" type="pres">
      <dgm:prSet presAssocID="{941F1B1A-D599-E142-AAC9-A4047C6132FC}" presName="vert1" presStyleCnt="0"/>
      <dgm:spPr/>
    </dgm:pt>
    <dgm:pt modelId="{0FF3A193-3999-C544-8372-C760AA567E2E}" type="pres">
      <dgm:prSet presAssocID="{9885045F-6079-754E-90CF-8F93421FA05C}" presName="vertSpace2a" presStyleCnt="0"/>
      <dgm:spPr/>
    </dgm:pt>
    <dgm:pt modelId="{AAD75E0F-4389-924A-886B-098A396C4838}" type="pres">
      <dgm:prSet presAssocID="{9885045F-6079-754E-90CF-8F93421FA05C}" presName="horz2" presStyleCnt="0"/>
      <dgm:spPr/>
    </dgm:pt>
    <dgm:pt modelId="{E00772CC-AF65-F048-A5A4-7879DC771CB4}" type="pres">
      <dgm:prSet presAssocID="{9885045F-6079-754E-90CF-8F93421FA05C}" presName="horzSpace2" presStyleCnt="0"/>
      <dgm:spPr/>
    </dgm:pt>
    <dgm:pt modelId="{5F732D27-956F-4142-9331-2E8F495AE832}" type="pres">
      <dgm:prSet presAssocID="{9885045F-6079-754E-90CF-8F93421FA05C}" presName="tx2" presStyleLbl="revTx" presStyleIdx="1" presStyleCnt="11"/>
      <dgm:spPr/>
    </dgm:pt>
    <dgm:pt modelId="{38ADBAEB-7404-2F42-B835-DBE5299E9F21}" type="pres">
      <dgm:prSet presAssocID="{9885045F-6079-754E-90CF-8F93421FA05C}" presName="vert2" presStyleCnt="0"/>
      <dgm:spPr/>
    </dgm:pt>
    <dgm:pt modelId="{7561BDF4-BA90-8244-90BC-9DC78C47D3BD}" type="pres">
      <dgm:prSet presAssocID="{9885045F-6079-754E-90CF-8F93421FA05C}" presName="thinLine2b" presStyleLbl="callout" presStyleIdx="0" presStyleCnt="8"/>
      <dgm:spPr/>
    </dgm:pt>
    <dgm:pt modelId="{C52C2EE0-6F07-AE4E-8FFB-C449256A8B0D}" type="pres">
      <dgm:prSet presAssocID="{9885045F-6079-754E-90CF-8F93421FA05C}" presName="vertSpace2b" presStyleCnt="0"/>
      <dgm:spPr/>
    </dgm:pt>
    <dgm:pt modelId="{04C908FE-8483-B945-A406-68E9E7C1BA7A}" type="pres">
      <dgm:prSet presAssocID="{BA980CC4-30CE-7041-B9CC-8E1DCD8A02A1}" presName="horz2" presStyleCnt="0"/>
      <dgm:spPr/>
    </dgm:pt>
    <dgm:pt modelId="{48FE8104-B430-5944-8216-A2963F215588}" type="pres">
      <dgm:prSet presAssocID="{BA980CC4-30CE-7041-B9CC-8E1DCD8A02A1}" presName="horzSpace2" presStyleCnt="0"/>
      <dgm:spPr/>
    </dgm:pt>
    <dgm:pt modelId="{A51C4F18-C93F-6845-8AFD-39529750471F}" type="pres">
      <dgm:prSet presAssocID="{BA980CC4-30CE-7041-B9CC-8E1DCD8A02A1}" presName="tx2" presStyleLbl="revTx" presStyleIdx="2" presStyleCnt="11"/>
      <dgm:spPr/>
    </dgm:pt>
    <dgm:pt modelId="{AE8FE912-2382-464D-8407-A5BCDE5DD8D8}" type="pres">
      <dgm:prSet presAssocID="{BA980CC4-30CE-7041-B9CC-8E1DCD8A02A1}" presName="vert2" presStyleCnt="0"/>
      <dgm:spPr/>
    </dgm:pt>
    <dgm:pt modelId="{E26E953A-8E95-8C4F-8236-CAED3D995147}" type="pres">
      <dgm:prSet presAssocID="{BA980CC4-30CE-7041-B9CC-8E1DCD8A02A1}" presName="thinLine2b" presStyleLbl="callout" presStyleIdx="1" presStyleCnt="8"/>
      <dgm:spPr/>
    </dgm:pt>
    <dgm:pt modelId="{88EE00F5-B16C-2144-87AE-47D1F10E9172}" type="pres">
      <dgm:prSet presAssocID="{BA980CC4-30CE-7041-B9CC-8E1DCD8A02A1}" presName="vertSpace2b" presStyleCnt="0"/>
      <dgm:spPr/>
    </dgm:pt>
    <dgm:pt modelId="{668FF016-2BD5-C244-BDDF-869BD6556F17}" type="pres">
      <dgm:prSet presAssocID="{E726E18B-5545-EE40-92C0-EC2828E7042A}" presName="horz2" presStyleCnt="0"/>
      <dgm:spPr/>
    </dgm:pt>
    <dgm:pt modelId="{1D3E4968-C73D-5746-8F45-F567A3339525}" type="pres">
      <dgm:prSet presAssocID="{E726E18B-5545-EE40-92C0-EC2828E7042A}" presName="horzSpace2" presStyleCnt="0"/>
      <dgm:spPr/>
    </dgm:pt>
    <dgm:pt modelId="{4EB134A5-0367-A843-80B9-E7548936D947}" type="pres">
      <dgm:prSet presAssocID="{E726E18B-5545-EE40-92C0-EC2828E7042A}" presName="tx2" presStyleLbl="revTx" presStyleIdx="3" presStyleCnt="11"/>
      <dgm:spPr/>
    </dgm:pt>
    <dgm:pt modelId="{3205173C-2813-DA44-85C6-8E2CA438B624}" type="pres">
      <dgm:prSet presAssocID="{E726E18B-5545-EE40-92C0-EC2828E7042A}" presName="vert2" presStyleCnt="0"/>
      <dgm:spPr/>
    </dgm:pt>
    <dgm:pt modelId="{ECB13D48-07B8-8D46-8214-D89A2FE30AFC}" type="pres">
      <dgm:prSet presAssocID="{E726E18B-5545-EE40-92C0-EC2828E7042A}" presName="thinLine2b" presStyleLbl="callout" presStyleIdx="2" presStyleCnt="8"/>
      <dgm:spPr/>
    </dgm:pt>
    <dgm:pt modelId="{375C161D-D2BD-4245-8FBB-A20C12C25B8D}" type="pres">
      <dgm:prSet presAssocID="{E726E18B-5545-EE40-92C0-EC2828E7042A}" presName="vertSpace2b" presStyleCnt="0"/>
      <dgm:spPr/>
    </dgm:pt>
    <dgm:pt modelId="{06E36541-BE0C-9B40-A765-712B588806FF}" type="pres">
      <dgm:prSet presAssocID="{88D4F8B0-ECD8-614C-8D30-0511A2514958}" presName="thickLine" presStyleLbl="alignNode1" presStyleIdx="1" presStyleCnt="3"/>
      <dgm:spPr/>
    </dgm:pt>
    <dgm:pt modelId="{14194834-6B91-364D-9599-F3FF12F0C4DD}" type="pres">
      <dgm:prSet presAssocID="{88D4F8B0-ECD8-614C-8D30-0511A2514958}" presName="horz1" presStyleCnt="0"/>
      <dgm:spPr/>
    </dgm:pt>
    <dgm:pt modelId="{962D43F3-E41B-2B41-AEDB-66CCA534C5B3}" type="pres">
      <dgm:prSet presAssocID="{88D4F8B0-ECD8-614C-8D30-0511A2514958}" presName="tx1" presStyleLbl="revTx" presStyleIdx="4" presStyleCnt="11"/>
      <dgm:spPr/>
    </dgm:pt>
    <dgm:pt modelId="{CC8E9361-73BB-C641-9B70-3FC3E8A70D02}" type="pres">
      <dgm:prSet presAssocID="{88D4F8B0-ECD8-614C-8D30-0511A2514958}" presName="vert1" presStyleCnt="0"/>
      <dgm:spPr/>
    </dgm:pt>
    <dgm:pt modelId="{C4510C88-1B3A-F642-B7D8-F152817445C1}" type="pres">
      <dgm:prSet presAssocID="{77E59E61-C6F8-4849-A58A-F9D0A2250DA7}" presName="vertSpace2a" presStyleCnt="0"/>
      <dgm:spPr/>
    </dgm:pt>
    <dgm:pt modelId="{0FE07EEE-EA1D-AB4E-B6FB-799D77D003F1}" type="pres">
      <dgm:prSet presAssocID="{77E59E61-C6F8-4849-A58A-F9D0A2250DA7}" presName="horz2" presStyleCnt="0"/>
      <dgm:spPr/>
    </dgm:pt>
    <dgm:pt modelId="{8BF0D3E7-D5E5-DE44-9940-7852B253E60B}" type="pres">
      <dgm:prSet presAssocID="{77E59E61-C6F8-4849-A58A-F9D0A2250DA7}" presName="horzSpace2" presStyleCnt="0"/>
      <dgm:spPr/>
    </dgm:pt>
    <dgm:pt modelId="{693942B3-8D69-BB4F-BBA8-E68EA5762914}" type="pres">
      <dgm:prSet presAssocID="{77E59E61-C6F8-4849-A58A-F9D0A2250DA7}" presName="tx2" presStyleLbl="revTx" presStyleIdx="5" presStyleCnt="11"/>
      <dgm:spPr/>
    </dgm:pt>
    <dgm:pt modelId="{1A8E49D4-1B1D-9048-BFB2-5EF5CCCF2368}" type="pres">
      <dgm:prSet presAssocID="{77E59E61-C6F8-4849-A58A-F9D0A2250DA7}" presName="vert2" presStyleCnt="0"/>
      <dgm:spPr/>
    </dgm:pt>
    <dgm:pt modelId="{075D28CF-88AD-ED4B-981A-8777A82DEE19}" type="pres">
      <dgm:prSet presAssocID="{77E59E61-C6F8-4849-A58A-F9D0A2250DA7}" presName="thinLine2b" presStyleLbl="callout" presStyleIdx="3" presStyleCnt="8"/>
      <dgm:spPr/>
    </dgm:pt>
    <dgm:pt modelId="{2414588B-4B5C-004C-AFF6-56A415F6910F}" type="pres">
      <dgm:prSet presAssocID="{77E59E61-C6F8-4849-A58A-F9D0A2250DA7}" presName="vertSpace2b" presStyleCnt="0"/>
      <dgm:spPr/>
    </dgm:pt>
    <dgm:pt modelId="{2F7EF3CF-1FAC-F94F-8C80-6623C8C12FEC}" type="pres">
      <dgm:prSet presAssocID="{46961EB0-1AD2-5440-981A-EF7AF768087C}" presName="horz2" presStyleCnt="0"/>
      <dgm:spPr/>
    </dgm:pt>
    <dgm:pt modelId="{4D45BA55-E460-304E-B01E-53F788542784}" type="pres">
      <dgm:prSet presAssocID="{46961EB0-1AD2-5440-981A-EF7AF768087C}" presName="horzSpace2" presStyleCnt="0"/>
      <dgm:spPr/>
    </dgm:pt>
    <dgm:pt modelId="{87410AAA-205F-E546-91C2-F44FBB85DADB}" type="pres">
      <dgm:prSet presAssocID="{46961EB0-1AD2-5440-981A-EF7AF768087C}" presName="tx2" presStyleLbl="revTx" presStyleIdx="6" presStyleCnt="11"/>
      <dgm:spPr/>
    </dgm:pt>
    <dgm:pt modelId="{40A61D29-BA4D-564C-9AC3-05FA683FCB03}" type="pres">
      <dgm:prSet presAssocID="{46961EB0-1AD2-5440-981A-EF7AF768087C}" presName="vert2" presStyleCnt="0"/>
      <dgm:spPr/>
    </dgm:pt>
    <dgm:pt modelId="{5C7022A5-1987-BD4B-AFC7-1056B1C9B9FC}" type="pres">
      <dgm:prSet presAssocID="{46961EB0-1AD2-5440-981A-EF7AF768087C}" presName="thinLine2b" presStyleLbl="callout" presStyleIdx="4" presStyleCnt="8"/>
      <dgm:spPr/>
    </dgm:pt>
    <dgm:pt modelId="{7B527B61-42C6-A04B-952C-E8309679FACB}" type="pres">
      <dgm:prSet presAssocID="{46961EB0-1AD2-5440-981A-EF7AF768087C}" presName="vertSpace2b" presStyleCnt="0"/>
      <dgm:spPr/>
    </dgm:pt>
    <dgm:pt modelId="{47ACF502-0F29-B845-BA17-091036E6BE27}" type="pres">
      <dgm:prSet presAssocID="{E83415F0-C08A-2E49-B111-D661061BD8CC}" presName="horz2" presStyleCnt="0"/>
      <dgm:spPr/>
    </dgm:pt>
    <dgm:pt modelId="{39490EFB-005A-2B47-A372-4251C1E648E5}" type="pres">
      <dgm:prSet presAssocID="{E83415F0-C08A-2E49-B111-D661061BD8CC}" presName="horzSpace2" presStyleCnt="0"/>
      <dgm:spPr/>
    </dgm:pt>
    <dgm:pt modelId="{37D27830-F3F0-EE4D-85A7-D808CC138B42}" type="pres">
      <dgm:prSet presAssocID="{E83415F0-C08A-2E49-B111-D661061BD8CC}" presName="tx2" presStyleLbl="revTx" presStyleIdx="7" presStyleCnt="11"/>
      <dgm:spPr/>
    </dgm:pt>
    <dgm:pt modelId="{24BABD25-1E64-0448-ABF0-7C7209DDD681}" type="pres">
      <dgm:prSet presAssocID="{E83415F0-C08A-2E49-B111-D661061BD8CC}" presName="vert2" presStyleCnt="0"/>
      <dgm:spPr/>
    </dgm:pt>
    <dgm:pt modelId="{F44F0EE6-0CCD-AE46-B999-6215AA2F4BC6}" type="pres">
      <dgm:prSet presAssocID="{E83415F0-C08A-2E49-B111-D661061BD8CC}" presName="thinLine2b" presStyleLbl="callout" presStyleIdx="5" presStyleCnt="8"/>
      <dgm:spPr/>
    </dgm:pt>
    <dgm:pt modelId="{C9090A1C-8459-0545-9812-755F1E0A71CC}" type="pres">
      <dgm:prSet presAssocID="{E83415F0-C08A-2E49-B111-D661061BD8CC}" presName="vertSpace2b" presStyleCnt="0"/>
      <dgm:spPr/>
    </dgm:pt>
    <dgm:pt modelId="{6733CA3F-A060-4443-9BF2-9A5D0C3CF642}" type="pres">
      <dgm:prSet presAssocID="{03930363-FE1C-B14C-99A5-D275F9DDC93F}" presName="thickLine" presStyleLbl="alignNode1" presStyleIdx="2" presStyleCnt="3"/>
      <dgm:spPr/>
    </dgm:pt>
    <dgm:pt modelId="{0BC200B7-F5D9-C842-8548-F1AA9724725A}" type="pres">
      <dgm:prSet presAssocID="{03930363-FE1C-B14C-99A5-D275F9DDC93F}" presName="horz1" presStyleCnt="0"/>
      <dgm:spPr/>
    </dgm:pt>
    <dgm:pt modelId="{87F82811-28D6-B44F-9E22-F311E2668574}" type="pres">
      <dgm:prSet presAssocID="{03930363-FE1C-B14C-99A5-D275F9DDC93F}" presName="tx1" presStyleLbl="revTx" presStyleIdx="8" presStyleCnt="11"/>
      <dgm:spPr/>
    </dgm:pt>
    <dgm:pt modelId="{E0162DF3-BCDE-3946-8D78-D31592244B97}" type="pres">
      <dgm:prSet presAssocID="{03930363-FE1C-B14C-99A5-D275F9DDC93F}" presName="vert1" presStyleCnt="0"/>
      <dgm:spPr/>
    </dgm:pt>
    <dgm:pt modelId="{B26ED156-61FA-7B4E-A38F-78B01EC2BF02}" type="pres">
      <dgm:prSet presAssocID="{DE1EC64D-8EA2-C842-8127-C3E630F752F4}" presName="vertSpace2a" presStyleCnt="0"/>
      <dgm:spPr/>
    </dgm:pt>
    <dgm:pt modelId="{9DEC19FF-A6F5-5440-A832-3CDF3039D9FB}" type="pres">
      <dgm:prSet presAssocID="{DE1EC64D-8EA2-C842-8127-C3E630F752F4}" presName="horz2" presStyleCnt="0"/>
      <dgm:spPr/>
    </dgm:pt>
    <dgm:pt modelId="{8F779ACB-0364-7B43-B996-C6BBD1847896}" type="pres">
      <dgm:prSet presAssocID="{DE1EC64D-8EA2-C842-8127-C3E630F752F4}" presName="horzSpace2" presStyleCnt="0"/>
      <dgm:spPr/>
    </dgm:pt>
    <dgm:pt modelId="{07551284-F1EF-8047-BC51-6E0B5A9BB85A}" type="pres">
      <dgm:prSet presAssocID="{DE1EC64D-8EA2-C842-8127-C3E630F752F4}" presName="tx2" presStyleLbl="revTx" presStyleIdx="9" presStyleCnt="11"/>
      <dgm:spPr/>
    </dgm:pt>
    <dgm:pt modelId="{D8E2CAB7-1421-ED4C-93AC-067EE5F415F5}" type="pres">
      <dgm:prSet presAssocID="{DE1EC64D-8EA2-C842-8127-C3E630F752F4}" presName="vert2" presStyleCnt="0"/>
      <dgm:spPr/>
    </dgm:pt>
    <dgm:pt modelId="{DCD82C12-DA3E-054A-9700-506188D74CE9}" type="pres">
      <dgm:prSet presAssocID="{DE1EC64D-8EA2-C842-8127-C3E630F752F4}" presName="thinLine2b" presStyleLbl="callout" presStyleIdx="6" presStyleCnt="8"/>
      <dgm:spPr/>
    </dgm:pt>
    <dgm:pt modelId="{8EF30E2C-FEE4-C244-BD0C-02059825B97B}" type="pres">
      <dgm:prSet presAssocID="{DE1EC64D-8EA2-C842-8127-C3E630F752F4}" presName="vertSpace2b" presStyleCnt="0"/>
      <dgm:spPr/>
    </dgm:pt>
    <dgm:pt modelId="{7812D508-75EA-8544-8CAF-440351736E29}" type="pres">
      <dgm:prSet presAssocID="{D54D65C8-9D2B-8249-9D2E-8CA71A6211AC}" presName="horz2" presStyleCnt="0"/>
      <dgm:spPr/>
    </dgm:pt>
    <dgm:pt modelId="{09D87F15-EC5D-5142-B2BA-31F312B6019B}" type="pres">
      <dgm:prSet presAssocID="{D54D65C8-9D2B-8249-9D2E-8CA71A6211AC}" presName="horzSpace2" presStyleCnt="0"/>
      <dgm:spPr/>
    </dgm:pt>
    <dgm:pt modelId="{BCD8F81C-E7D2-E04D-918F-75A8065070CC}" type="pres">
      <dgm:prSet presAssocID="{D54D65C8-9D2B-8249-9D2E-8CA71A6211AC}" presName="tx2" presStyleLbl="revTx" presStyleIdx="10" presStyleCnt="11"/>
      <dgm:spPr/>
    </dgm:pt>
    <dgm:pt modelId="{299B2D6F-9619-344F-B74E-E4409E24A522}" type="pres">
      <dgm:prSet presAssocID="{D54D65C8-9D2B-8249-9D2E-8CA71A6211AC}" presName="vert2" presStyleCnt="0"/>
      <dgm:spPr/>
    </dgm:pt>
    <dgm:pt modelId="{F67FC7DB-1547-3F45-ADB8-D1CF7EE70A10}" type="pres">
      <dgm:prSet presAssocID="{D54D65C8-9D2B-8249-9D2E-8CA71A6211AC}" presName="thinLine2b" presStyleLbl="callout" presStyleIdx="7" presStyleCnt="8"/>
      <dgm:spPr/>
    </dgm:pt>
    <dgm:pt modelId="{8DA2F63D-9193-9940-BA16-E2462933AD35}" type="pres">
      <dgm:prSet presAssocID="{D54D65C8-9D2B-8249-9D2E-8CA71A6211AC}" presName="vertSpace2b" presStyleCnt="0"/>
      <dgm:spPr/>
    </dgm:pt>
  </dgm:ptLst>
  <dgm:cxnLst>
    <dgm:cxn modelId="{48C93304-B0D8-6145-A4AB-5BA8E79EE8C8}" type="presOf" srcId="{941F1B1A-D599-E142-AAC9-A4047C6132FC}" destId="{BD787D18-1901-294F-801B-6896E79449C2}" srcOrd="0" destOrd="0" presId="urn:microsoft.com/office/officeart/2008/layout/LinedList"/>
    <dgm:cxn modelId="{BF81D707-AC89-144E-B5CE-E79DE42B4F50}" type="presOf" srcId="{2A0176AD-8568-3F4F-9F1B-582853D3A6AC}" destId="{9D40E618-05E5-2847-9E9E-B66C5FD3E576}" srcOrd="0" destOrd="0" presId="urn:microsoft.com/office/officeart/2008/layout/LinedList"/>
    <dgm:cxn modelId="{D3FEC919-95E8-0B42-93E1-A05AEFB9F3A3}" type="presOf" srcId="{46961EB0-1AD2-5440-981A-EF7AF768087C}" destId="{87410AAA-205F-E546-91C2-F44FBB85DADB}" srcOrd="0" destOrd="0" presId="urn:microsoft.com/office/officeart/2008/layout/LinedList"/>
    <dgm:cxn modelId="{8FF5D91B-FED8-6E4E-953C-8371646AEA5D}" srcId="{2A0176AD-8568-3F4F-9F1B-582853D3A6AC}" destId="{88D4F8B0-ECD8-614C-8D30-0511A2514958}" srcOrd="1" destOrd="0" parTransId="{B21846A1-2CDF-2D4F-9FEC-8B6F50503CB9}" sibTransId="{7EFDFA04-949C-434C-A859-251E3A783774}"/>
    <dgm:cxn modelId="{71984C22-2AB8-A547-A320-60C9BFEEAD17}" srcId="{941F1B1A-D599-E142-AAC9-A4047C6132FC}" destId="{BA980CC4-30CE-7041-B9CC-8E1DCD8A02A1}" srcOrd="1" destOrd="0" parTransId="{E7751B2B-4257-C040-A6D0-15713A92BB0F}" sibTransId="{F5716CD1-2995-FD42-BB2D-BC5E8487E285}"/>
    <dgm:cxn modelId="{316A112A-9351-8548-8028-683072060D69}" srcId="{88D4F8B0-ECD8-614C-8D30-0511A2514958}" destId="{E83415F0-C08A-2E49-B111-D661061BD8CC}" srcOrd="2" destOrd="0" parTransId="{4DADF3F7-7E5B-9146-93FE-623EC1CBB9DD}" sibTransId="{99CE45BA-42D2-A142-8611-CC5041B58581}"/>
    <dgm:cxn modelId="{126F423D-6C24-4A49-89D8-B72C8CF0ED9E}" srcId="{2A0176AD-8568-3F4F-9F1B-582853D3A6AC}" destId="{03930363-FE1C-B14C-99A5-D275F9DDC93F}" srcOrd="2" destOrd="0" parTransId="{C280FB89-6284-294A-868D-7349AD934929}" sibTransId="{F4B11957-DDF7-5A4A-9823-600184CCB6E9}"/>
    <dgm:cxn modelId="{A53B823E-AB6B-9B4F-8FEC-1ED83A08C494}" type="presOf" srcId="{9885045F-6079-754E-90CF-8F93421FA05C}" destId="{5F732D27-956F-4142-9331-2E8F495AE832}" srcOrd="0" destOrd="0" presId="urn:microsoft.com/office/officeart/2008/layout/LinedList"/>
    <dgm:cxn modelId="{2A26A949-0CB4-164B-BABE-BD4A5C074E3D}" type="presOf" srcId="{E726E18B-5545-EE40-92C0-EC2828E7042A}" destId="{4EB134A5-0367-A843-80B9-E7548936D947}" srcOrd="0" destOrd="0" presId="urn:microsoft.com/office/officeart/2008/layout/LinedList"/>
    <dgm:cxn modelId="{D6C6DD4B-5165-B245-BA2B-C8A12F8556AA}" type="presOf" srcId="{DE1EC64D-8EA2-C842-8127-C3E630F752F4}" destId="{07551284-F1EF-8047-BC51-6E0B5A9BB85A}" srcOrd="0" destOrd="0" presId="urn:microsoft.com/office/officeart/2008/layout/LinedList"/>
    <dgm:cxn modelId="{7DA4884D-2650-A344-A76E-BCC69046E22E}" srcId="{03930363-FE1C-B14C-99A5-D275F9DDC93F}" destId="{DE1EC64D-8EA2-C842-8127-C3E630F752F4}" srcOrd="0" destOrd="0" parTransId="{B7C2899D-EE38-9A4B-85EC-3E9BDA724E5B}" sibTransId="{F0C82EFF-9E1B-FB47-8EC0-DB8D7D3B7598}"/>
    <dgm:cxn modelId="{DD7C9C59-4B29-4A45-B4D7-282276A2A5CB}" srcId="{88D4F8B0-ECD8-614C-8D30-0511A2514958}" destId="{46961EB0-1AD2-5440-981A-EF7AF768087C}" srcOrd="1" destOrd="0" parTransId="{A38038D5-D0E3-0C40-88B0-C70A8F269198}" sibTransId="{5AA20DF4-E7D5-C347-A5A3-0823DF7E3009}"/>
    <dgm:cxn modelId="{7EE03967-3089-7442-BC3D-1E962E79E8E5}" type="presOf" srcId="{E83415F0-C08A-2E49-B111-D661061BD8CC}" destId="{37D27830-F3F0-EE4D-85A7-D808CC138B42}" srcOrd="0" destOrd="0" presId="urn:microsoft.com/office/officeart/2008/layout/LinedList"/>
    <dgm:cxn modelId="{C87FBC6D-5FAA-0444-B8E8-CA52D2A02AAE}" srcId="{941F1B1A-D599-E142-AAC9-A4047C6132FC}" destId="{9885045F-6079-754E-90CF-8F93421FA05C}" srcOrd="0" destOrd="0" parTransId="{35AAB288-ED7B-8649-A1A9-33BD8AF30D5A}" sibTransId="{1290BDFF-687E-204A-9317-26418597E198}"/>
    <dgm:cxn modelId="{9CFD8078-D85D-FD4D-91FB-A15CE9FF777A}" srcId="{2A0176AD-8568-3F4F-9F1B-582853D3A6AC}" destId="{941F1B1A-D599-E142-AAC9-A4047C6132FC}" srcOrd="0" destOrd="0" parTransId="{8EC8A45B-7D47-4C4E-961B-A1CAA883AE65}" sibTransId="{13D5B9CD-76E6-5047-9D76-CE177FA61A18}"/>
    <dgm:cxn modelId="{CA4EED8D-E295-1642-A21E-9839CBE007EC}" type="presOf" srcId="{D54D65C8-9D2B-8249-9D2E-8CA71A6211AC}" destId="{BCD8F81C-E7D2-E04D-918F-75A8065070CC}" srcOrd="0" destOrd="0" presId="urn:microsoft.com/office/officeart/2008/layout/LinedList"/>
    <dgm:cxn modelId="{40ECA092-B2D6-6843-A675-20CA3AAD530E}" type="presOf" srcId="{03930363-FE1C-B14C-99A5-D275F9DDC93F}" destId="{87F82811-28D6-B44F-9E22-F311E2668574}" srcOrd="0" destOrd="0" presId="urn:microsoft.com/office/officeart/2008/layout/LinedList"/>
    <dgm:cxn modelId="{97768993-8DEB-5349-A744-B90E83F62387}" srcId="{03930363-FE1C-B14C-99A5-D275F9DDC93F}" destId="{D54D65C8-9D2B-8249-9D2E-8CA71A6211AC}" srcOrd="1" destOrd="0" parTransId="{600F7890-23B8-634C-84F8-A38451615865}" sibTransId="{D4CA5938-3C00-F04B-BC80-A9C74092A0FF}"/>
    <dgm:cxn modelId="{4FFC4BB0-B36F-7E4A-B39D-5C693F285376}" type="presOf" srcId="{BA980CC4-30CE-7041-B9CC-8E1DCD8A02A1}" destId="{A51C4F18-C93F-6845-8AFD-39529750471F}" srcOrd="0" destOrd="0" presId="urn:microsoft.com/office/officeart/2008/layout/LinedList"/>
    <dgm:cxn modelId="{F1E1BEB7-8CF8-2F46-B83B-31B76E097E0F}" srcId="{941F1B1A-D599-E142-AAC9-A4047C6132FC}" destId="{E726E18B-5545-EE40-92C0-EC2828E7042A}" srcOrd="2" destOrd="0" parTransId="{E55B97CA-0C79-AF48-BE0C-C2350D01426E}" sibTransId="{187FAD35-5077-7A43-BCE1-0F80283F7532}"/>
    <dgm:cxn modelId="{8228DCBC-D76A-4349-9BC2-543035EACE46}" type="presOf" srcId="{77E59E61-C6F8-4849-A58A-F9D0A2250DA7}" destId="{693942B3-8D69-BB4F-BBA8-E68EA5762914}" srcOrd="0" destOrd="0" presId="urn:microsoft.com/office/officeart/2008/layout/LinedList"/>
    <dgm:cxn modelId="{9AF99FCC-E505-8D4B-BB08-67B1F45404D7}" type="presOf" srcId="{88D4F8B0-ECD8-614C-8D30-0511A2514958}" destId="{962D43F3-E41B-2B41-AEDB-66CCA534C5B3}" srcOrd="0" destOrd="0" presId="urn:microsoft.com/office/officeart/2008/layout/LinedList"/>
    <dgm:cxn modelId="{D4D86EEC-8DCA-8547-B802-A1383C98A140}" srcId="{88D4F8B0-ECD8-614C-8D30-0511A2514958}" destId="{77E59E61-C6F8-4849-A58A-F9D0A2250DA7}" srcOrd="0" destOrd="0" parTransId="{D70836A7-87B7-FE40-82EE-5CF6502987AD}" sibTransId="{2247B627-1685-7C45-9BE6-CF3DA3C62DF7}"/>
    <dgm:cxn modelId="{3C3F4D2E-A090-944F-8580-9184CA5CA840}" type="presParOf" srcId="{9D40E618-05E5-2847-9E9E-B66C5FD3E576}" destId="{9D6611D6-4066-FC41-8E66-95FAA869E0CB}" srcOrd="0" destOrd="0" presId="urn:microsoft.com/office/officeart/2008/layout/LinedList"/>
    <dgm:cxn modelId="{DCE607A0-F861-0B47-BCA3-FD92BC59E7EA}" type="presParOf" srcId="{9D40E618-05E5-2847-9E9E-B66C5FD3E576}" destId="{06145E32-F8CE-D448-99D8-C301A30C4BB7}" srcOrd="1" destOrd="0" presId="urn:microsoft.com/office/officeart/2008/layout/LinedList"/>
    <dgm:cxn modelId="{C012A6E2-072B-3043-B0CD-256250DBDEF7}" type="presParOf" srcId="{06145E32-F8CE-D448-99D8-C301A30C4BB7}" destId="{BD787D18-1901-294F-801B-6896E79449C2}" srcOrd="0" destOrd="0" presId="urn:microsoft.com/office/officeart/2008/layout/LinedList"/>
    <dgm:cxn modelId="{D967B09E-8D5E-FD4C-B2F1-B8DAE91257D5}" type="presParOf" srcId="{06145E32-F8CE-D448-99D8-C301A30C4BB7}" destId="{FAA2018C-5D1B-154B-80DA-8A61901FACDD}" srcOrd="1" destOrd="0" presId="urn:microsoft.com/office/officeart/2008/layout/LinedList"/>
    <dgm:cxn modelId="{8E3FD989-11B4-514A-92F7-CCED6E88DB5E}" type="presParOf" srcId="{FAA2018C-5D1B-154B-80DA-8A61901FACDD}" destId="{0FF3A193-3999-C544-8372-C760AA567E2E}" srcOrd="0" destOrd="0" presId="urn:microsoft.com/office/officeart/2008/layout/LinedList"/>
    <dgm:cxn modelId="{64F9F587-6435-FD41-9517-CDD405E44524}" type="presParOf" srcId="{FAA2018C-5D1B-154B-80DA-8A61901FACDD}" destId="{AAD75E0F-4389-924A-886B-098A396C4838}" srcOrd="1" destOrd="0" presId="urn:microsoft.com/office/officeart/2008/layout/LinedList"/>
    <dgm:cxn modelId="{7BB55484-30A0-7F4B-A837-736E479A7025}" type="presParOf" srcId="{AAD75E0F-4389-924A-886B-098A396C4838}" destId="{E00772CC-AF65-F048-A5A4-7879DC771CB4}" srcOrd="0" destOrd="0" presId="urn:microsoft.com/office/officeart/2008/layout/LinedList"/>
    <dgm:cxn modelId="{427D5A2D-F17D-DA49-AFD7-5F0D71014EA1}" type="presParOf" srcId="{AAD75E0F-4389-924A-886B-098A396C4838}" destId="{5F732D27-956F-4142-9331-2E8F495AE832}" srcOrd="1" destOrd="0" presId="urn:microsoft.com/office/officeart/2008/layout/LinedList"/>
    <dgm:cxn modelId="{8087EACF-0162-AC4E-A253-5234404BBCDB}" type="presParOf" srcId="{AAD75E0F-4389-924A-886B-098A396C4838}" destId="{38ADBAEB-7404-2F42-B835-DBE5299E9F21}" srcOrd="2" destOrd="0" presId="urn:microsoft.com/office/officeart/2008/layout/LinedList"/>
    <dgm:cxn modelId="{764EB710-FB08-F241-8313-03A78362424F}" type="presParOf" srcId="{FAA2018C-5D1B-154B-80DA-8A61901FACDD}" destId="{7561BDF4-BA90-8244-90BC-9DC78C47D3BD}" srcOrd="2" destOrd="0" presId="urn:microsoft.com/office/officeart/2008/layout/LinedList"/>
    <dgm:cxn modelId="{51CC18A9-ECE4-954F-BB1F-EBB8CE32F607}" type="presParOf" srcId="{FAA2018C-5D1B-154B-80DA-8A61901FACDD}" destId="{C52C2EE0-6F07-AE4E-8FFB-C449256A8B0D}" srcOrd="3" destOrd="0" presId="urn:microsoft.com/office/officeart/2008/layout/LinedList"/>
    <dgm:cxn modelId="{F4DD768D-CB92-9044-8242-AFE4F27A187C}" type="presParOf" srcId="{FAA2018C-5D1B-154B-80DA-8A61901FACDD}" destId="{04C908FE-8483-B945-A406-68E9E7C1BA7A}" srcOrd="4" destOrd="0" presId="urn:microsoft.com/office/officeart/2008/layout/LinedList"/>
    <dgm:cxn modelId="{21DB8A90-BE0B-BC45-9AF2-ED4D655446B2}" type="presParOf" srcId="{04C908FE-8483-B945-A406-68E9E7C1BA7A}" destId="{48FE8104-B430-5944-8216-A2963F215588}" srcOrd="0" destOrd="0" presId="urn:microsoft.com/office/officeart/2008/layout/LinedList"/>
    <dgm:cxn modelId="{5EF3A6AD-B4F3-A24E-8783-9FE55073BD02}" type="presParOf" srcId="{04C908FE-8483-B945-A406-68E9E7C1BA7A}" destId="{A51C4F18-C93F-6845-8AFD-39529750471F}" srcOrd="1" destOrd="0" presId="urn:microsoft.com/office/officeart/2008/layout/LinedList"/>
    <dgm:cxn modelId="{12641D11-B2FF-394D-8023-04522F4E3A7A}" type="presParOf" srcId="{04C908FE-8483-B945-A406-68E9E7C1BA7A}" destId="{AE8FE912-2382-464D-8407-A5BCDE5DD8D8}" srcOrd="2" destOrd="0" presId="urn:microsoft.com/office/officeart/2008/layout/LinedList"/>
    <dgm:cxn modelId="{BEDD343D-5B52-9D4C-ADB2-8506FCECDA80}" type="presParOf" srcId="{FAA2018C-5D1B-154B-80DA-8A61901FACDD}" destId="{E26E953A-8E95-8C4F-8236-CAED3D995147}" srcOrd="5" destOrd="0" presId="urn:microsoft.com/office/officeart/2008/layout/LinedList"/>
    <dgm:cxn modelId="{EE44DD4E-17BE-A94C-9236-BE59B0926D38}" type="presParOf" srcId="{FAA2018C-5D1B-154B-80DA-8A61901FACDD}" destId="{88EE00F5-B16C-2144-87AE-47D1F10E9172}" srcOrd="6" destOrd="0" presId="urn:microsoft.com/office/officeart/2008/layout/LinedList"/>
    <dgm:cxn modelId="{F1EA2AAC-2649-294F-87E5-DBDE99569D3C}" type="presParOf" srcId="{FAA2018C-5D1B-154B-80DA-8A61901FACDD}" destId="{668FF016-2BD5-C244-BDDF-869BD6556F17}" srcOrd="7" destOrd="0" presId="urn:microsoft.com/office/officeart/2008/layout/LinedList"/>
    <dgm:cxn modelId="{72241255-1345-4140-A16C-98BD00B31409}" type="presParOf" srcId="{668FF016-2BD5-C244-BDDF-869BD6556F17}" destId="{1D3E4968-C73D-5746-8F45-F567A3339525}" srcOrd="0" destOrd="0" presId="urn:microsoft.com/office/officeart/2008/layout/LinedList"/>
    <dgm:cxn modelId="{1BA109CE-82B0-F146-AD4A-0C8C95B0EE97}" type="presParOf" srcId="{668FF016-2BD5-C244-BDDF-869BD6556F17}" destId="{4EB134A5-0367-A843-80B9-E7548936D947}" srcOrd="1" destOrd="0" presId="urn:microsoft.com/office/officeart/2008/layout/LinedList"/>
    <dgm:cxn modelId="{1FE0011C-2186-8446-9E64-25FCFF0C7DD4}" type="presParOf" srcId="{668FF016-2BD5-C244-BDDF-869BD6556F17}" destId="{3205173C-2813-DA44-85C6-8E2CA438B624}" srcOrd="2" destOrd="0" presId="urn:microsoft.com/office/officeart/2008/layout/LinedList"/>
    <dgm:cxn modelId="{7AA10672-775D-9345-AA53-B6ECC9FBBBE5}" type="presParOf" srcId="{FAA2018C-5D1B-154B-80DA-8A61901FACDD}" destId="{ECB13D48-07B8-8D46-8214-D89A2FE30AFC}" srcOrd="8" destOrd="0" presId="urn:microsoft.com/office/officeart/2008/layout/LinedList"/>
    <dgm:cxn modelId="{B225FE6C-51E3-CF47-9305-7208ED55FE99}" type="presParOf" srcId="{FAA2018C-5D1B-154B-80DA-8A61901FACDD}" destId="{375C161D-D2BD-4245-8FBB-A20C12C25B8D}" srcOrd="9" destOrd="0" presId="urn:microsoft.com/office/officeart/2008/layout/LinedList"/>
    <dgm:cxn modelId="{C0C06FA8-DECF-FB49-90CB-E0AD67F3DCB5}" type="presParOf" srcId="{9D40E618-05E5-2847-9E9E-B66C5FD3E576}" destId="{06E36541-BE0C-9B40-A765-712B588806FF}" srcOrd="2" destOrd="0" presId="urn:microsoft.com/office/officeart/2008/layout/LinedList"/>
    <dgm:cxn modelId="{0C8080CF-BEDC-4A4B-8002-59CE8BCD3785}" type="presParOf" srcId="{9D40E618-05E5-2847-9E9E-B66C5FD3E576}" destId="{14194834-6B91-364D-9599-F3FF12F0C4DD}" srcOrd="3" destOrd="0" presId="urn:microsoft.com/office/officeart/2008/layout/LinedList"/>
    <dgm:cxn modelId="{AA1F5308-A0B7-A044-8110-5F83E8C8ADF0}" type="presParOf" srcId="{14194834-6B91-364D-9599-F3FF12F0C4DD}" destId="{962D43F3-E41B-2B41-AEDB-66CCA534C5B3}" srcOrd="0" destOrd="0" presId="urn:microsoft.com/office/officeart/2008/layout/LinedList"/>
    <dgm:cxn modelId="{CC5768C7-45F2-E348-AAE0-CEA1640CFAEF}" type="presParOf" srcId="{14194834-6B91-364D-9599-F3FF12F0C4DD}" destId="{CC8E9361-73BB-C641-9B70-3FC3E8A70D02}" srcOrd="1" destOrd="0" presId="urn:microsoft.com/office/officeart/2008/layout/LinedList"/>
    <dgm:cxn modelId="{2F5C47EE-5616-6542-9036-1AA55ED7DBF4}" type="presParOf" srcId="{CC8E9361-73BB-C641-9B70-3FC3E8A70D02}" destId="{C4510C88-1B3A-F642-B7D8-F152817445C1}" srcOrd="0" destOrd="0" presId="urn:microsoft.com/office/officeart/2008/layout/LinedList"/>
    <dgm:cxn modelId="{BAF5F2A2-41D0-A44E-9640-B2184E527874}" type="presParOf" srcId="{CC8E9361-73BB-C641-9B70-3FC3E8A70D02}" destId="{0FE07EEE-EA1D-AB4E-B6FB-799D77D003F1}" srcOrd="1" destOrd="0" presId="urn:microsoft.com/office/officeart/2008/layout/LinedList"/>
    <dgm:cxn modelId="{78E6B9DB-5192-634E-BC29-736027BB3B1C}" type="presParOf" srcId="{0FE07EEE-EA1D-AB4E-B6FB-799D77D003F1}" destId="{8BF0D3E7-D5E5-DE44-9940-7852B253E60B}" srcOrd="0" destOrd="0" presId="urn:microsoft.com/office/officeart/2008/layout/LinedList"/>
    <dgm:cxn modelId="{ED64ECCB-E23F-0A4A-8234-76B679805290}" type="presParOf" srcId="{0FE07EEE-EA1D-AB4E-B6FB-799D77D003F1}" destId="{693942B3-8D69-BB4F-BBA8-E68EA5762914}" srcOrd="1" destOrd="0" presId="urn:microsoft.com/office/officeart/2008/layout/LinedList"/>
    <dgm:cxn modelId="{816642EB-1A2C-7C45-A9C7-4270A59AF095}" type="presParOf" srcId="{0FE07EEE-EA1D-AB4E-B6FB-799D77D003F1}" destId="{1A8E49D4-1B1D-9048-BFB2-5EF5CCCF2368}" srcOrd="2" destOrd="0" presId="urn:microsoft.com/office/officeart/2008/layout/LinedList"/>
    <dgm:cxn modelId="{B7D503B0-C3C8-F04B-815E-EDE5E8782E36}" type="presParOf" srcId="{CC8E9361-73BB-C641-9B70-3FC3E8A70D02}" destId="{075D28CF-88AD-ED4B-981A-8777A82DEE19}" srcOrd="2" destOrd="0" presId="urn:microsoft.com/office/officeart/2008/layout/LinedList"/>
    <dgm:cxn modelId="{E3B47B9D-EF6C-274B-B29A-7BA3D08D1963}" type="presParOf" srcId="{CC8E9361-73BB-C641-9B70-3FC3E8A70D02}" destId="{2414588B-4B5C-004C-AFF6-56A415F6910F}" srcOrd="3" destOrd="0" presId="urn:microsoft.com/office/officeart/2008/layout/LinedList"/>
    <dgm:cxn modelId="{0886C218-EB4F-BD4F-B4E2-4A105953B5CE}" type="presParOf" srcId="{CC8E9361-73BB-C641-9B70-3FC3E8A70D02}" destId="{2F7EF3CF-1FAC-F94F-8C80-6623C8C12FEC}" srcOrd="4" destOrd="0" presId="urn:microsoft.com/office/officeart/2008/layout/LinedList"/>
    <dgm:cxn modelId="{3C8002B1-808D-114B-83A2-515F4A91BE87}" type="presParOf" srcId="{2F7EF3CF-1FAC-F94F-8C80-6623C8C12FEC}" destId="{4D45BA55-E460-304E-B01E-53F788542784}" srcOrd="0" destOrd="0" presId="urn:microsoft.com/office/officeart/2008/layout/LinedList"/>
    <dgm:cxn modelId="{069ED023-54F9-AB45-B0CB-A46819FE0644}" type="presParOf" srcId="{2F7EF3CF-1FAC-F94F-8C80-6623C8C12FEC}" destId="{87410AAA-205F-E546-91C2-F44FBB85DADB}" srcOrd="1" destOrd="0" presId="urn:microsoft.com/office/officeart/2008/layout/LinedList"/>
    <dgm:cxn modelId="{240667D9-60E8-0644-814C-A68EFA5FE189}" type="presParOf" srcId="{2F7EF3CF-1FAC-F94F-8C80-6623C8C12FEC}" destId="{40A61D29-BA4D-564C-9AC3-05FA683FCB03}" srcOrd="2" destOrd="0" presId="urn:microsoft.com/office/officeart/2008/layout/LinedList"/>
    <dgm:cxn modelId="{EA1D5DEB-B72A-BD47-9674-C39A33DD956D}" type="presParOf" srcId="{CC8E9361-73BB-C641-9B70-3FC3E8A70D02}" destId="{5C7022A5-1987-BD4B-AFC7-1056B1C9B9FC}" srcOrd="5" destOrd="0" presId="urn:microsoft.com/office/officeart/2008/layout/LinedList"/>
    <dgm:cxn modelId="{33872AC9-8AA9-6946-9229-0D4DA6A882B8}" type="presParOf" srcId="{CC8E9361-73BB-C641-9B70-3FC3E8A70D02}" destId="{7B527B61-42C6-A04B-952C-E8309679FACB}" srcOrd="6" destOrd="0" presId="urn:microsoft.com/office/officeart/2008/layout/LinedList"/>
    <dgm:cxn modelId="{C4081901-A03A-7A43-8774-10236301F4D7}" type="presParOf" srcId="{CC8E9361-73BB-C641-9B70-3FC3E8A70D02}" destId="{47ACF502-0F29-B845-BA17-091036E6BE27}" srcOrd="7" destOrd="0" presId="urn:microsoft.com/office/officeart/2008/layout/LinedList"/>
    <dgm:cxn modelId="{622D64AB-4D76-864B-8891-F8290C70C21F}" type="presParOf" srcId="{47ACF502-0F29-B845-BA17-091036E6BE27}" destId="{39490EFB-005A-2B47-A372-4251C1E648E5}" srcOrd="0" destOrd="0" presId="urn:microsoft.com/office/officeart/2008/layout/LinedList"/>
    <dgm:cxn modelId="{73A29591-7F45-904D-BBE0-ACEF7A7EDCCF}" type="presParOf" srcId="{47ACF502-0F29-B845-BA17-091036E6BE27}" destId="{37D27830-F3F0-EE4D-85A7-D808CC138B42}" srcOrd="1" destOrd="0" presId="urn:microsoft.com/office/officeart/2008/layout/LinedList"/>
    <dgm:cxn modelId="{2B5FBE4A-3936-F84C-B81C-EC2ECA9158E0}" type="presParOf" srcId="{47ACF502-0F29-B845-BA17-091036E6BE27}" destId="{24BABD25-1E64-0448-ABF0-7C7209DDD681}" srcOrd="2" destOrd="0" presId="urn:microsoft.com/office/officeart/2008/layout/LinedList"/>
    <dgm:cxn modelId="{4A97DE34-5988-AF4D-9759-D414345CB17A}" type="presParOf" srcId="{CC8E9361-73BB-C641-9B70-3FC3E8A70D02}" destId="{F44F0EE6-0CCD-AE46-B999-6215AA2F4BC6}" srcOrd="8" destOrd="0" presId="urn:microsoft.com/office/officeart/2008/layout/LinedList"/>
    <dgm:cxn modelId="{718CC959-5322-0749-A61B-14F0B0102E35}" type="presParOf" srcId="{CC8E9361-73BB-C641-9B70-3FC3E8A70D02}" destId="{C9090A1C-8459-0545-9812-755F1E0A71CC}" srcOrd="9" destOrd="0" presId="urn:microsoft.com/office/officeart/2008/layout/LinedList"/>
    <dgm:cxn modelId="{B2CCE183-5531-824C-A6B3-DE459DAFCFA8}" type="presParOf" srcId="{9D40E618-05E5-2847-9E9E-B66C5FD3E576}" destId="{6733CA3F-A060-4443-9BF2-9A5D0C3CF642}" srcOrd="4" destOrd="0" presId="urn:microsoft.com/office/officeart/2008/layout/LinedList"/>
    <dgm:cxn modelId="{89DFED8C-335B-7A4D-A566-2F89F755FF4B}" type="presParOf" srcId="{9D40E618-05E5-2847-9E9E-B66C5FD3E576}" destId="{0BC200B7-F5D9-C842-8548-F1AA9724725A}" srcOrd="5" destOrd="0" presId="urn:microsoft.com/office/officeart/2008/layout/LinedList"/>
    <dgm:cxn modelId="{C296965B-BBCB-0B46-A1EF-25565D8670F7}" type="presParOf" srcId="{0BC200B7-F5D9-C842-8548-F1AA9724725A}" destId="{87F82811-28D6-B44F-9E22-F311E2668574}" srcOrd="0" destOrd="0" presId="urn:microsoft.com/office/officeart/2008/layout/LinedList"/>
    <dgm:cxn modelId="{95B4C9AC-4E85-6C45-A445-9EE140C2F497}" type="presParOf" srcId="{0BC200B7-F5D9-C842-8548-F1AA9724725A}" destId="{E0162DF3-BCDE-3946-8D78-D31592244B97}" srcOrd="1" destOrd="0" presId="urn:microsoft.com/office/officeart/2008/layout/LinedList"/>
    <dgm:cxn modelId="{030030C6-792F-044E-BFF4-490672D89D23}" type="presParOf" srcId="{E0162DF3-BCDE-3946-8D78-D31592244B97}" destId="{B26ED156-61FA-7B4E-A38F-78B01EC2BF02}" srcOrd="0" destOrd="0" presId="urn:microsoft.com/office/officeart/2008/layout/LinedList"/>
    <dgm:cxn modelId="{D5C4D98A-9479-A641-9395-7BF1C7B34977}" type="presParOf" srcId="{E0162DF3-BCDE-3946-8D78-D31592244B97}" destId="{9DEC19FF-A6F5-5440-A832-3CDF3039D9FB}" srcOrd="1" destOrd="0" presId="urn:microsoft.com/office/officeart/2008/layout/LinedList"/>
    <dgm:cxn modelId="{37898FA1-6BC9-BC4A-ABEB-4970E57C9EC5}" type="presParOf" srcId="{9DEC19FF-A6F5-5440-A832-3CDF3039D9FB}" destId="{8F779ACB-0364-7B43-B996-C6BBD1847896}" srcOrd="0" destOrd="0" presId="urn:microsoft.com/office/officeart/2008/layout/LinedList"/>
    <dgm:cxn modelId="{EFE6DDEC-2627-944C-96AB-56EAE3FBA79E}" type="presParOf" srcId="{9DEC19FF-A6F5-5440-A832-3CDF3039D9FB}" destId="{07551284-F1EF-8047-BC51-6E0B5A9BB85A}" srcOrd="1" destOrd="0" presId="urn:microsoft.com/office/officeart/2008/layout/LinedList"/>
    <dgm:cxn modelId="{953DB7A2-4906-BE41-86BB-B000C2790E51}" type="presParOf" srcId="{9DEC19FF-A6F5-5440-A832-3CDF3039D9FB}" destId="{D8E2CAB7-1421-ED4C-93AC-067EE5F415F5}" srcOrd="2" destOrd="0" presId="urn:microsoft.com/office/officeart/2008/layout/LinedList"/>
    <dgm:cxn modelId="{2A3471F2-52AA-B246-AF8C-C194EBFEAB3F}" type="presParOf" srcId="{E0162DF3-BCDE-3946-8D78-D31592244B97}" destId="{DCD82C12-DA3E-054A-9700-506188D74CE9}" srcOrd="2" destOrd="0" presId="urn:microsoft.com/office/officeart/2008/layout/LinedList"/>
    <dgm:cxn modelId="{16BA5883-F5C9-3649-A88D-55504462DFBF}" type="presParOf" srcId="{E0162DF3-BCDE-3946-8D78-D31592244B97}" destId="{8EF30E2C-FEE4-C244-BD0C-02059825B97B}" srcOrd="3" destOrd="0" presId="urn:microsoft.com/office/officeart/2008/layout/LinedList"/>
    <dgm:cxn modelId="{419F54A4-8A8E-9643-9D1A-9EBAA129B4C1}" type="presParOf" srcId="{E0162DF3-BCDE-3946-8D78-D31592244B97}" destId="{7812D508-75EA-8544-8CAF-440351736E29}" srcOrd="4" destOrd="0" presId="urn:microsoft.com/office/officeart/2008/layout/LinedList"/>
    <dgm:cxn modelId="{9B53AC33-D5B7-5A4A-888F-DE1F2550EF5A}" type="presParOf" srcId="{7812D508-75EA-8544-8CAF-440351736E29}" destId="{09D87F15-EC5D-5142-B2BA-31F312B6019B}" srcOrd="0" destOrd="0" presId="urn:microsoft.com/office/officeart/2008/layout/LinedList"/>
    <dgm:cxn modelId="{524F1BF7-736E-AD45-8540-0D24CC00EF6B}" type="presParOf" srcId="{7812D508-75EA-8544-8CAF-440351736E29}" destId="{BCD8F81C-E7D2-E04D-918F-75A8065070CC}" srcOrd="1" destOrd="0" presId="urn:microsoft.com/office/officeart/2008/layout/LinedList"/>
    <dgm:cxn modelId="{4E8AE6FB-1A8D-2947-BB4F-118B14C05AFE}" type="presParOf" srcId="{7812D508-75EA-8544-8CAF-440351736E29}" destId="{299B2D6F-9619-344F-B74E-E4409E24A522}" srcOrd="2" destOrd="0" presId="urn:microsoft.com/office/officeart/2008/layout/LinedList"/>
    <dgm:cxn modelId="{99DD3FD6-D275-AF4C-843F-70A1C6C2D4CF}" type="presParOf" srcId="{E0162DF3-BCDE-3946-8D78-D31592244B97}" destId="{F67FC7DB-1547-3F45-ADB8-D1CF7EE70A10}" srcOrd="5" destOrd="0" presId="urn:microsoft.com/office/officeart/2008/layout/LinedList"/>
    <dgm:cxn modelId="{E2CCF537-C290-8540-8C52-DE81531C7DFF}" type="presParOf" srcId="{E0162DF3-BCDE-3946-8D78-D31592244B97}" destId="{8DA2F63D-9193-9940-BA16-E2462933AD35}"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611D6-4066-FC41-8E66-95FAA869E0CB}">
      <dsp:nvSpPr>
        <dsp:cNvPr id="0" name=""/>
        <dsp:cNvSpPr/>
      </dsp:nvSpPr>
      <dsp:spPr>
        <a:xfrm>
          <a:off x="0" y="226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787D18-1901-294F-801B-6896E79449C2}">
      <dsp:nvSpPr>
        <dsp:cNvPr id="0" name=""/>
        <dsp:cNvSpPr/>
      </dsp:nvSpPr>
      <dsp:spPr>
        <a:xfrm>
          <a:off x="0" y="226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Choices vs freedom?</a:t>
          </a:r>
        </a:p>
      </dsp:txBody>
      <dsp:txXfrm>
        <a:off x="0" y="2269"/>
        <a:ext cx="2385684" cy="1547470"/>
      </dsp:txXfrm>
    </dsp:sp>
    <dsp:sp modelId="{5F732D27-956F-4142-9331-2E8F495AE832}">
      <dsp:nvSpPr>
        <dsp:cNvPr id="0" name=""/>
        <dsp:cNvSpPr/>
      </dsp:nvSpPr>
      <dsp:spPr>
        <a:xfrm>
          <a:off x="2564611" y="2644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Neural evidence (Csikszentmihalyi 2009; Friis-Olivarius et al. 2009; Berkowitz &amp; Ansari 2010) shows that brain activity during improvisation relates to brain activity when making choices. </a:t>
          </a:r>
        </a:p>
      </dsp:txBody>
      <dsp:txXfrm>
        <a:off x="2564611" y="26448"/>
        <a:ext cx="9363812" cy="483584"/>
      </dsp:txXfrm>
    </dsp:sp>
    <dsp:sp modelId="{7561BDF4-BA90-8244-90BC-9DC78C47D3BD}">
      <dsp:nvSpPr>
        <dsp:cNvPr id="0" name=""/>
        <dsp:cNvSpPr/>
      </dsp:nvSpPr>
      <dsp:spPr>
        <a:xfrm>
          <a:off x="2385684" y="510032"/>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1C4F18-C93F-6845-8AFD-39529750471F}">
      <dsp:nvSpPr>
        <dsp:cNvPr id="0" name=""/>
        <dsp:cNvSpPr/>
      </dsp:nvSpPr>
      <dsp:spPr>
        <a:xfrm>
          <a:off x="2564611" y="53421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Lewis (2011): a choice of what expressive actions to perform in improvisation and liberty on when to perform them. Uses neural evidence to claim that one is never fully in control during improvisation</a:t>
          </a:r>
        </a:p>
      </dsp:txBody>
      <dsp:txXfrm>
        <a:off x="2564611" y="534212"/>
        <a:ext cx="9363812" cy="483584"/>
      </dsp:txXfrm>
    </dsp:sp>
    <dsp:sp modelId="{E26E953A-8E95-8C4F-8236-CAED3D995147}">
      <dsp:nvSpPr>
        <dsp:cNvPr id="0" name=""/>
        <dsp:cNvSpPr/>
      </dsp:nvSpPr>
      <dsp:spPr>
        <a:xfrm>
          <a:off x="2385684" y="1017796"/>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B134A5-0367-A843-80B9-E7548936D947}">
      <dsp:nvSpPr>
        <dsp:cNvPr id="0" name=""/>
        <dsp:cNvSpPr/>
      </dsp:nvSpPr>
      <dsp:spPr>
        <a:xfrm>
          <a:off x="2564611" y="1041975"/>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Gibbs highlights invention and originality as two key components for creative improvisation (Gibbs, 2010). </a:t>
          </a:r>
        </a:p>
      </dsp:txBody>
      <dsp:txXfrm>
        <a:off x="2564611" y="1041975"/>
        <a:ext cx="9363812" cy="483584"/>
      </dsp:txXfrm>
    </dsp:sp>
    <dsp:sp modelId="{ECB13D48-07B8-8D46-8214-D89A2FE30AFC}">
      <dsp:nvSpPr>
        <dsp:cNvPr id="0" name=""/>
        <dsp:cNvSpPr/>
      </dsp:nvSpPr>
      <dsp:spPr>
        <a:xfrm>
          <a:off x="2385684" y="1525560"/>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E36541-BE0C-9B40-A765-712B588806FF}">
      <dsp:nvSpPr>
        <dsp:cNvPr id="0" name=""/>
        <dsp:cNvSpPr/>
      </dsp:nvSpPr>
      <dsp:spPr>
        <a:xfrm>
          <a:off x="0" y="1549739"/>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2D43F3-E41B-2B41-AEDB-66CCA534C5B3}">
      <dsp:nvSpPr>
        <dsp:cNvPr id="0" name=""/>
        <dsp:cNvSpPr/>
      </dsp:nvSpPr>
      <dsp:spPr>
        <a:xfrm>
          <a:off x="0" y="1549739"/>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Predictability vs structured expertise?</a:t>
          </a:r>
        </a:p>
      </dsp:txBody>
      <dsp:txXfrm>
        <a:off x="0" y="1549739"/>
        <a:ext cx="2385684" cy="1547470"/>
      </dsp:txXfrm>
    </dsp:sp>
    <dsp:sp modelId="{693942B3-8D69-BB4F-BBA8-E68EA5762914}">
      <dsp:nvSpPr>
        <dsp:cNvPr id="0" name=""/>
        <dsp:cNvSpPr/>
      </dsp:nvSpPr>
      <dsp:spPr>
        <a:xfrm>
          <a:off x="2564611" y="1573918"/>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unpredictability and use of structures are two ends of a spectrum. The more creative an impro, the more unpredictability is demonstrated. Similarly, the more structure, the less creativity (and </a:t>
          </a:r>
          <a:r>
            <a:rPr lang="en-GB" sz="1600" kern="1200" dirty="0" err="1"/>
            <a:t>v.v</a:t>
          </a:r>
          <a:r>
            <a:rPr lang="en-GB" sz="1600" kern="1200" dirty="0"/>
            <a:t>)</a:t>
          </a:r>
        </a:p>
      </dsp:txBody>
      <dsp:txXfrm>
        <a:off x="2564611" y="1573918"/>
        <a:ext cx="9363812" cy="483584"/>
      </dsp:txXfrm>
    </dsp:sp>
    <dsp:sp modelId="{075D28CF-88AD-ED4B-981A-8777A82DEE19}">
      <dsp:nvSpPr>
        <dsp:cNvPr id="0" name=""/>
        <dsp:cNvSpPr/>
      </dsp:nvSpPr>
      <dsp:spPr>
        <a:xfrm>
          <a:off x="2385684" y="2057503"/>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410AAA-205F-E546-91C2-F44FBB85DADB}">
      <dsp:nvSpPr>
        <dsp:cNvPr id="0" name=""/>
        <dsp:cNvSpPr/>
      </dsp:nvSpPr>
      <dsp:spPr>
        <a:xfrm>
          <a:off x="2564611" y="2081682"/>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need to balance the known and unknown, working simultaneously with planned conscious thought processes and subconscious emergence of ideas</a:t>
          </a:r>
        </a:p>
      </dsp:txBody>
      <dsp:txXfrm>
        <a:off x="2564611" y="2081682"/>
        <a:ext cx="9363812" cy="483584"/>
      </dsp:txXfrm>
    </dsp:sp>
    <dsp:sp modelId="{5C7022A5-1987-BD4B-AFC7-1056B1C9B9FC}">
      <dsp:nvSpPr>
        <dsp:cNvPr id="0" name=""/>
        <dsp:cNvSpPr/>
      </dsp:nvSpPr>
      <dsp:spPr>
        <a:xfrm>
          <a:off x="2385684" y="256526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D27830-F3F0-EE4D-85A7-D808CC138B42}">
      <dsp:nvSpPr>
        <dsp:cNvPr id="0" name=""/>
        <dsp:cNvSpPr/>
      </dsp:nvSpPr>
      <dsp:spPr>
        <a:xfrm>
          <a:off x="2564611" y="2589446"/>
          <a:ext cx="9363812" cy="483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Berliner (1994): musical improvisers learn from studying others, then develop that knowledge for a unique style. Thom (2003) warns the use of too much domain knowledge in a computational model would inhibit creativity. </a:t>
          </a:r>
        </a:p>
      </dsp:txBody>
      <dsp:txXfrm>
        <a:off x="2564611" y="2589446"/>
        <a:ext cx="9363812" cy="483584"/>
      </dsp:txXfrm>
    </dsp:sp>
    <dsp:sp modelId="{F44F0EE6-0CCD-AE46-B999-6215AA2F4BC6}">
      <dsp:nvSpPr>
        <dsp:cNvPr id="0" name=""/>
        <dsp:cNvSpPr/>
      </dsp:nvSpPr>
      <dsp:spPr>
        <a:xfrm>
          <a:off x="2385684" y="3073031"/>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33CA3F-A060-4443-9BF2-9A5D0C3CF642}">
      <dsp:nvSpPr>
        <dsp:cNvPr id="0" name=""/>
        <dsp:cNvSpPr/>
      </dsp:nvSpPr>
      <dsp:spPr>
        <a:xfrm>
          <a:off x="0" y="3097210"/>
          <a:ext cx="1192842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F82811-28D6-B44F-9E22-F311E2668574}">
      <dsp:nvSpPr>
        <dsp:cNvPr id="0" name=""/>
        <dsp:cNvSpPr/>
      </dsp:nvSpPr>
      <dsp:spPr>
        <a:xfrm>
          <a:off x="0" y="3097210"/>
          <a:ext cx="2385684" cy="154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dirty="0"/>
            <a:t>Proposed frameworks</a:t>
          </a:r>
        </a:p>
      </dsp:txBody>
      <dsp:txXfrm>
        <a:off x="0" y="3097210"/>
        <a:ext cx="2385684" cy="1547470"/>
      </dsp:txXfrm>
    </dsp:sp>
    <dsp:sp modelId="{07551284-F1EF-8047-BC51-6E0B5A9BB85A}">
      <dsp:nvSpPr>
        <dsp:cNvPr id="0" name=""/>
        <dsp:cNvSpPr/>
      </dsp:nvSpPr>
      <dsp:spPr>
        <a:xfrm>
          <a:off x="2564611" y="3133176"/>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err="1"/>
            <a:t>Biasutti</a:t>
          </a:r>
          <a:r>
            <a:rPr lang="en-GB" sz="1600" kern="1200" dirty="0"/>
            <a:t> and Frezza (2009) identify seven dimensions of improvisation: anticipation, emotive communication, flow, feedback, use of repertoire, musical practice and basic skills. </a:t>
          </a:r>
        </a:p>
      </dsp:txBody>
      <dsp:txXfrm>
        <a:off x="2564611" y="3133176"/>
        <a:ext cx="9363812" cy="719332"/>
      </dsp:txXfrm>
    </dsp:sp>
    <dsp:sp modelId="{DCD82C12-DA3E-054A-9700-506188D74CE9}">
      <dsp:nvSpPr>
        <dsp:cNvPr id="0" name=""/>
        <dsp:cNvSpPr/>
      </dsp:nvSpPr>
      <dsp:spPr>
        <a:xfrm>
          <a:off x="2385684" y="3852508"/>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D8F81C-E7D2-E04D-918F-75A8065070CC}">
      <dsp:nvSpPr>
        <dsp:cNvPr id="0" name=""/>
        <dsp:cNvSpPr/>
      </dsp:nvSpPr>
      <dsp:spPr>
        <a:xfrm>
          <a:off x="2564611" y="3888475"/>
          <a:ext cx="9363812" cy="719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Johnson-Laird (2002): 5 part creative processes (forming the ‘NONCE definition of creativity’): ‘Novel for the individual, Optionally novel for society, Nondeterministic, dependent on Criteria or constraints, and based on Existing elements’.</a:t>
          </a:r>
        </a:p>
      </dsp:txBody>
      <dsp:txXfrm>
        <a:off x="2564611" y="3888475"/>
        <a:ext cx="9363812" cy="719332"/>
      </dsp:txXfrm>
    </dsp:sp>
    <dsp:sp modelId="{F67FC7DB-1547-3F45-ADB8-D1CF7EE70A10}">
      <dsp:nvSpPr>
        <dsp:cNvPr id="0" name=""/>
        <dsp:cNvSpPr/>
      </dsp:nvSpPr>
      <dsp:spPr>
        <a:xfrm>
          <a:off x="2385684" y="4607807"/>
          <a:ext cx="9542739"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16.312"/>
    </inkml:context>
    <inkml:brush xml:id="br0">
      <inkml:brushProperty name="width" value="0.2" units="cm"/>
      <inkml:brushProperty name="height" value="0.2" units="cm"/>
      <inkml:brushProperty name="color" value="#FFFFFF"/>
    </inkml:brush>
  </inkml:definitions>
  <inkml:trace contextRef="#ctx0" brushRef="#br0">13219 0 24575,'-70'4'0,"12"10"0,-7 5 0,-16 5 0,-7 4-635,14-2 1,-2 3 0,-2 0 634,-4 3 0,-2 1 0,1-1 0,0 1 0,1-1 0,-1 1 0,-2 3 0,0 1 0,1 0 0,1 0 0,0 1 0,-1 1 0,17-6 0,-1 0 0,0 1 0,-1 0-457,-4 4 0,0 0 1,-2 1-1,0 0 457,-6 5 0,-1 0 0,-2 0 0,1 2 0,13-7 0,0 0 0,-1 0 0,0 1 0,0 1-298,-3 0 0,-1 1 0,0 0 1,-1 0-1,0 1 298,-1 0 0,-1 1 0,-1 0 0,1 0 0,-1 0 0,-3-1 0,1 0 0,-1 0 0,-1-1 0,1 0 0,0-1 0,0 0 0,0-1 0,0 0 0,0 0 0,4-3 0,0 0 0,1 0 0,0-1 0,0 0 0,0 0 0,1-1 0,-1 0 0,1-1 0,1 1 0,-16 7 0,1 0 0,1-1 0,-1 1 0,17-8 0,0-1 0,0 1 0,0-1 0,-1 0 0,-2 1 0,0-1 0,-1 0 0,0 0 0,0-1 0,0 0 0,1 0 0,-1 0 0,0-1 0,-1 0 0,1 0 0,-1-1 0,0 0 0,1-1 0,-1-1-356,-15 5 0,-1-1 0,2-1 0,0-1 356,5-2 0,1-2 0,1 0 0,2-2 38,-15 2 1,3-2 0,2-2-39,11-3 0,3-1 0,2-2 749,-16 1 0,5-2-749,12-3 0,0-1 0,-2 0 0,-2 1 0,-9 3 0,-3 2 0,24-5 0,-1 0 0,-2 1 611,-4 2 0,-1 1 0,-1-1-611,2 1 0,-1-1 0,1 1 0,1-1 0,1 1 0,0 0 0,4 0 0,0 2 0,-1 0 0,1 1 0,-1 1 0,0 1 0,-5 2 0,0 2 0,-1 2 0,-3 1 0,0 3 0,0 0 0,-4 1 0,-1 1 0,1 0 0,4-1 0,0-1 0,2 1 0,7-3 0,1 0 0,2-2 0,-23 8 0,4-3 889,13-4 1,5-2-890,9-2 0,3-1 393,5-1 0,1 1-393,3 0 0,0 1 0,-40 20 0,3-3 631,7-3-631,7-4 0,6-3 0,2 0 0,-2 0 0,-8 1 0,-6 0 0,-1-2 0,6-6 0,16-9 0,13-8 0,11-4 0,11-3 0,3 0 0,4 0 0,4 0 0,-2 0 0,-1 0 0,-3 0 0,-4 0 0,-5 0 0,2 0 0,9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8:57.337"/>
    </inkml:context>
    <inkml:brush xml:id="br0">
      <inkml:brushProperty name="width" value="0.2" units="cm"/>
      <inkml:brushProperty name="height" value="0.2" units="cm"/>
      <inkml:brushProperty name="color" value="#FFFFFF"/>
    </inkml:brush>
  </inkml:definitions>
  <inkml:trace contextRef="#ctx0" brushRef="#br0">14087 5599 24575,'-86'-2'0,"0"0"0,22-5 0,-1-4 0,-6-4 0,-14-7 0,-9-5 0,-5-4 0,-3-4-547,16 3 1,-3-3 0,-3-3 0,-2-2 0,-1-2 0,-2 0 136,14 4 0,-1-1 1,-1-1-1,-2-2 1,0 0-1,-2-1 0,-2-1 1,-1 0 111,14 7 0,-1-1 0,-2 0 0,0-1 0,-2 0 0,-1 0 0,1-1 0,-2 0 1,1 0-1,-1 1 0,1-1 51,-3-1 1,-1-1-1,0 1 1,0-1-1,-1 0 1,0 1-1,0-1 1,-1 0-1,-1 1 1,1 0-1,-1 0 146,3 2 0,0 0 0,0 1 0,-1 0 1,-1-1-1,0 1 0,1 0 0,-2 1 1,1-1-1,0 1 0,0 0 0,1 0 101,-1 1 0,0 0 0,0 0 0,0 0 0,0 1 0,0-1 0,0 1 0,0 1 0,1-1 0,0 1 0,0 0 0,1 0-203,-2-1 1,-1 1-1,1 0 1,0 0-1,1 0 1,0 1-1,0 0 1,1 0-1,0-1 1,0 1-1,1 0 203,-6-2 0,1-1 0,0 1 0,1 0 0,0 0 0,0 0 0,1 0 0,1 1 0,0-1 0,1 0-10,-2-1 1,0 1-1,2 0 1,0-1-1,0 1 1,1 0 0,1-1-1,-1 1 1,1-1 9,2 1 0,-1-1 0,1 0 0,0 0 0,1 0 0,0 0 0,1 0 0,0 0 0,1 1 85,-3-3 0,1 1 1,0 0-1,1 0 0,0 0 1,1 1-1,1 0 1,0 0-86,-6-3 0,0 0 0,1 1 0,0 0 0,1 0 0,1 1 0,1-1 224,-7-3 0,0-1 0,1 0 1,1 2-1,2-1 0,1 2-224,-5-2 0,1 1 0,2 1 0,1 1 0,0 1 424,4 2 1,0 0 0,1 2 0,1 1-1,1 1-424,-11-4 0,2 2 0,0 2 0,2 0 618,3 4 0,0 0 0,2 1 0,0 0-618,3 2 0,0 0 0,2 0 0,2 1 979,-10-4 1,3 1 0,3 1-980,8 3 0,3 2 0,1 1 1278,-18-3 1,3 4-1279,13 6 0,3 3 1030,7 3 1,2 2-1031,-32-6 1432,23-1-1432,24-3 454,27 4-454,10 3 0,12 4 0,-3 2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49:30.714"/>
    </inkml:context>
    <inkml:brush xml:id="br0">
      <inkml:brushProperty name="width" value="0.2" units="cm"/>
      <inkml:brushProperty name="height" value="0.2" units="cm"/>
      <inkml:brushProperty name="color" value="#FFFFFF"/>
    </inkml:brush>
  </inkml:definitions>
  <inkml:trace contextRef="#ctx0" brushRef="#br0">13226 1 24575,'-68'25'0,"20"-1"0,-7 7 0,-4 4 0,-8 5 0,-4 4-820,-1 0 1,-6 4 0,-3 3 0,-3 1 401,17-10 1,-1 2-1,-3 0 1,-1 2-1,-2 1 1,0 0-49,0 0 1,-1 1-1,-1 0 1,-2 2-1,0 0 1,-1 1-1,0-1 466,7-3 0,-1 0 0,-1 1 0,0 0 0,0 1 0,0-1 0,0 1 0,0 0 0,1 1 0,-1-1 0,1 1 0,-1 1 0,1-1 0,-1 1 0,1 0 0,0 0 0,-2 1 0,1 0 0,-1 0 0,0 1 0,1 0 0,-1-1 0,1 1 0,1 0 0,0-2 0,1 1 0,-1-1 0,1 1 0,1-1 0,-1 1 0,1-1 0,0 1 0,-9 6 0,1 0 0,0 0 0,0 1 0,1-1 0,1-1 0,0 0-85,5-3 0,1 0 0,0-1 0,0 0 0,1-1 1,1 0-1,0 0 85,-6 4 0,0 0 0,1-1 0,0 0 0,1 0 0,2-2-296,-8 7 0,2-1 0,0-1 0,1 0 0,0-2 296,4-2 0,-1-1 0,1-1 0,0-1 0,0 0 0,2-2 0,0-1 0,0 0 0,1-1 0,0-1 193,-9 6 0,1-1 0,1-1 0,0-2-193,3-2 0,1-2 0,0-1 0,1-2 863,-13 6 1,2-2-1,1-3-863,5-3 0,1-2 0,0-2 0,5-4 0,1-2 0,0-1 0,0-1 0,1 0 0,-1-1 0,-2 0 0,-1 0 0,0 0 0,0-1 0,0 0 0,0-2 0,1-1 0,0 0 0,1-2 890,2-2 1,0 0 0,2-1-891,-25 3 0,3-1 1217,8-2 0,2-1-1217,10-3 0,3 1 806,9-2 0,2 3-806,-2 6 0,1 6 0,-6 6 0,-1 6 0,-10 13 0,-3 6-4,16-12 0,-1 2 0,0 1 4,-4 3 0,-1 1 0,-1 0 0,-4 3 0,-1 1 0,0 0 0,-2 0 0,0 0 0,0 0 0,0-2 0,0-1 0,0 0 0,0-3 0,1-2 0,-1-1 0,4-5 0,1-2 0,-1-2 0,5-4 0,-1-2 0,2-1 4,-29 11 0,2-2-4,6-3 0,1 0 0,2-1 0,1 0 0,2 0 0,1 0 0,6 0 0,3-1 0,6-3 0,3 0 0,12-5 0,3-1 0,-18 15 875,21-17-875,17-12 164,8-7-164,-2-6 0,-7 0 0,-15 4 0,-20 7 0,-14 10 0,-10 7 0,-1 1 0,17-9 0,17-9 0,22-10 0,14-10 0,6-4 0,5-6 0,1-9 0,2 15 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08.572"/>
    </inkml:context>
    <inkml:brush xml:id="br0">
      <inkml:brushProperty name="width" value="0.2" units="cm"/>
      <inkml:brushProperty name="height" value="0.2" units="cm"/>
      <inkml:brushProperty name="color" value="#FFFFFF"/>
    </inkml:brush>
  </inkml:definitions>
  <inkml:trace contextRef="#ctx0" brushRef="#br0">13083 4555 24575,'-91'-2'0,"34"-5"0,-7-5 0,1-4 0,-7-3 0,-4-5-820,-4-3 1,-5-4 0,-4-3 0,-4-1 365,16 6 0,-3 0 1,-3-2-1,-1-1 1,-3 0-1,-2 0 44,9 4 0,-3-1 1,-1-1-1,-2 0 1,-1 1-1,0-1 0,-2 0 1,0 0 333,4 2 0,-1 0 0,-1 0 1,-1 0-1,-1 0 0,1 0 0,-1 1 1,-1 0-1,1 0 76,-1 0 0,-2 0 0,1 1 0,-1 0 0,0 0 0,0 0 0,0 1 0,0-1 0,0 0 0,-1-1 0,0 1 0,-1-1 0,1 1 0,0-1 0,0 1 0,0-1 0,2 1 0,0 0 0,-6-3 0,2 1 0,0 0 0,0 0 0,1 0 0,1 0 0,0 0 0,0-1-116,4 2 1,1 0 0,-1-1 0,1 1 0,1-1-1,0 0 1,1 0 0,0 0 115,-8-3 0,1-1 0,0 0 0,2 0 0,-1 0 0,2 0 0,0 1-263,4 1 1,2 1 0,0 0 0,0 0 0,1 0 0,0 0 0,0 0 262,-10-3 0,0 0 0,0 0 0,1 0 0,0 0 0,3 1 43,6 2 0,1 0 1,2 0-1,0 0 1,1 1-1,1 0-43,-9-2 0,1 0 0,1 0 0,2 1 0,1-1 543,-10-4 1,2 0-1,2 0 1,1 1-544,8 4 0,1 0 0,2 0 0,0 1 0,2 0 0,2 0 0,0 1 0,2 1 802,-16-5 1,2 1 0,0 2-803,-1 0 0,-1 0 0,0 2 0,1 1 0,0 1 0,0 1 0,0 1 0,0 1 0,1-1 0,3 1 0,0 0 0,3 0 0,5 1 0,3-1 0,1 0 1452,-27-12 1,4-2-1453,7-3 0,2-1 0,7-1 0,3 0 1167,3 1 1,2 0-1168,1 2 0,0 3 806,5 4 1,0 3-807,4 2 0,0 1 460,5 3 0,1 1-460,-39-17 100,5 1-100,0 4 0,-3 4 0,-2 3 0,-2 3 0,2-3 0,3 3 0,7 0 0,11 3 0,14 3 0,14 5 0,13 1 0,10 1 0,5-1 0,1-3 0,-6-3 0,-10-3 0,-12-9 0,-9-2 0,-2-1 0,7 6 0,20 13 0,10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8T20:50:24.918"/>
    </inkml:context>
    <inkml:brush xml:id="br0">
      <inkml:brushProperty name="width" value="0.2" units="cm"/>
      <inkml:brushProperty name="height" value="0.2" units="cm"/>
      <inkml:brushProperty name="color" value="#FFFFFF"/>
    </inkml:brush>
  </inkml:definitions>
  <inkml:trace contextRef="#ctx0" brushRef="#br0">13543 3307 24575,'-51'-1'0,"1"0"0,-21-10 0,-12-7 0,11 0 0,-9-4 0,-7-3 0,-4-2-547,9 3 1,-3-2 0,-4-1 0,-4-2 0,-2-1 0,-4 0 181,16 5 1,-3-2 0,-1 1 0,-3-2 0,-2 0 0,-2 0 0,-1-1 0,-1 0 0,-1 0 90,13 5 1,-1-1 0,-2-1 0,-1 1 0,0-1 0,-2 0 0,-1 0 0,0 0 0,-1 0 0,0 0 0,0-1 0,-1 1 41,2 0 1,-2 0 0,0 0 0,-1-1 0,0 1-1,-1-1 1,0 1 0,-1-1 0,0 0 0,1 0-1,-1 0 1,0 0 0,0 0 152,5 2 0,0-1 0,0 0 0,-1 0 1,0 0-1,0 0 0,1 0 0,-1 0 0,0 0 1,0-1-1,0 1 0,1-1 0,0 1 1,0-1 78,-5-1 0,1 0 0,-1-1 0,0 1 0,0-1 0,1 1 0,0-1 0,0 0 0,1 0 0,0 1 0,0-1 0,1 0 0,0 0-181,-2-2 0,0 1 1,0 0-1,1-1 1,0 1-1,0-1 1,1 0-1,1 1 1,0-1-1,1 1 1,1 0-1,0-1 181,0 1 0,1-1 0,1 1 0,0-1 0,0 1 0,2-1 0,0 1 0,0 0 0,2 0 0,0 1 0,1 0 27,-10-3 1,1 0 0,1 0 0,0 1 0,2-1 0,0 2-1,1 0 1,2 1 0,0 1-28,-12-4 0,1 1 0,2 0 0,1 2 0,1 1 0,2 1 0,2 2 231,-1 1 0,3 2 1,1 1-1,2 2 1,1 2-1,1 1-231,-4 1 0,2 2 0,1 1 0,2 3 0,1 0 579,-12 1 0,3 2 0,1 2 1,2 1-580,-15 2 0,3 1 0,1 2 0,3 0 0,2 2 0,2 0 1092,8 2 0,3 1 0,2 1-917,5 1 0,3 2 0,0-1-175,-29 7 0,3-1 0,4-3 0,3-3 1638,8-2 0,5-2-1306,11-2 0,6 0 2079,-22 3-2411,36 5 1467,24 2-1467,13 4 533,7 2-533,1 1 0,0-1 0,2-1 0,1-2 0,6-4 0,3-6 0,2-4 0,1-3 0,-8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31A6-4A8C-4E4A-B9EC-7F4F2EAF6A4B}" type="datetimeFigureOut">
              <a:rPr lang="en-GB" smtClean="0"/>
              <a:t>19/05/2025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6EE22E-1E2D-1F48-A82F-5A2C2FD2407B}" type="slidenum">
              <a:rPr lang="en-GB" smtClean="0"/>
              <a:t>‹#›</a:t>
            </a:fld>
            <a:endParaRPr lang="en-GB"/>
          </a:p>
        </p:txBody>
      </p:sp>
    </p:spTree>
    <p:extLst>
      <p:ext uri="{BB962C8B-B14F-4D97-AF65-F5344CB8AC3E}">
        <p14:creationId xmlns:p14="http://schemas.microsoft.com/office/powerpoint/2010/main" val="378112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ibrosa.org/doc/main/tutorial.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ibrosa.org/doc/main/glossary.html#term-time-serie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brosa.org/doc/main/generated/librosa.feature.rm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a:t>
            </a:fld>
            <a:endParaRPr lang="en-GB"/>
          </a:p>
        </p:txBody>
      </p:sp>
    </p:spTree>
    <p:extLst>
      <p:ext uri="{BB962C8B-B14F-4D97-AF65-F5344CB8AC3E}">
        <p14:creationId xmlns:p14="http://schemas.microsoft.com/office/powerpoint/2010/main" val="2348902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figure above illustrates how the f0 contour tends to follow the lowest frequency with the most energy, which are indicated by bright </a:t>
            </a:r>
            <a:r>
              <a:rPr lang="en-GB" sz="1200" b="0" i="0" u="none" strike="noStrike" kern="1200" dirty="0" err="1">
                <a:solidFill>
                  <a:schemeClr val="tx1"/>
                </a:solidFill>
                <a:effectLst/>
                <a:latin typeface="+mn-lt"/>
                <a:ea typeface="+mn-ea"/>
                <a:cs typeface="+mn-cs"/>
              </a:rPr>
              <a:t>colors</a:t>
            </a:r>
            <a:r>
              <a:rPr lang="en-GB" sz="1200" b="0" i="0" u="none" strike="noStrike" kern="1200" dirty="0">
                <a:solidFill>
                  <a:schemeClr val="tx1"/>
                </a:solidFill>
                <a:effectLst/>
                <a:latin typeface="+mn-lt"/>
                <a:ea typeface="+mn-ea"/>
                <a:cs typeface="+mn-cs"/>
              </a:rPr>
              <a:t> toward the bottom of the image."</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21</a:t>
            </a:fld>
            <a:endParaRPr lang="en-GB"/>
          </a:p>
        </p:txBody>
      </p:sp>
    </p:spTree>
    <p:extLst>
      <p:ext uri="{BB962C8B-B14F-4D97-AF65-F5344CB8AC3E}">
        <p14:creationId xmlns:p14="http://schemas.microsoft.com/office/powerpoint/2010/main" val="3229795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count 100.000000 mean 8.480000 std 2.904125 min 2.000000 25% 6.000000 50% 8.000000 75% 10.000000 max 15.000000 Name: </a:t>
            </a:r>
            <a:r>
              <a:rPr lang="en-GB" sz="1200" b="0" i="0" kern="1200" dirty="0" err="1">
                <a:solidFill>
                  <a:schemeClr val="tx1"/>
                </a:solidFill>
                <a:effectLst/>
                <a:latin typeface="+mn-lt"/>
                <a:ea typeface="+mn-ea"/>
                <a:cs typeface="+mn-cs"/>
              </a:rPr>
              <a:t>emotional_magnitude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a:t>
            </a:r>
          </a:p>
          <a:p>
            <a:r>
              <a:rPr lang="en-GB" sz="1200" b="0" i="0" kern="1200" dirty="0">
                <a:solidFill>
                  <a:schemeClr val="tx1"/>
                </a:solidFill>
                <a:effectLst/>
                <a:latin typeface="+mn-lt"/>
                <a:ea typeface="+mn-ea"/>
                <a:cs typeface="+mn-cs"/>
              </a:rPr>
              <a:t>Max jazz.00030.wav {'anger': 1, 'fear': 3, 'happiness': 2, 'sadness': 4, 'tenderness': 5} </a:t>
            </a:r>
          </a:p>
          <a:p>
            <a:r>
              <a:rPr lang="en-GB" sz="1200" b="0" i="0" kern="1200" dirty="0">
                <a:solidFill>
                  <a:schemeClr val="tx1"/>
                </a:solidFill>
                <a:effectLst/>
                <a:latin typeface="+mn-lt"/>
                <a:ea typeface="+mn-ea"/>
                <a:cs typeface="+mn-cs"/>
              </a:rPr>
              <a:t>Min jazz.00088.wav {'anger': 1, 'fear': 0, 'happiness': 0, 'sadness': 0, 'tenderness': 1} </a:t>
            </a:r>
          </a:p>
          <a:p>
            <a:r>
              <a:rPr lang="en-GB" sz="1200" b="0" i="0" kern="1200" dirty="0" err="1">
                <a:solidFill>
                  <a:schemeClr val="tx1"/>
                </a:solidFill>
                <a:effectLst/>
                <a:latin typeface="+mn-lt"/>
                <a:ea typeface="+mn-ea"/>
                <a:cs typeface="+mn-cs"/>
              </a:rPr>
              <a:t>Nextmin</a:t>
            </a:r>
            <a:r>
              <a:rPr lang="en-GB" sz="1200" b="0" i="0" kern="1200" dirty="0">
                <a:solidFill>
                  <a:schemeClr val="tx1"/>
                </a:solidFill>
                <a:effectLst/>
                <a:latin typeface="+mn-lt"/>
                <a:ea typeface="+mn-ea"/>
                <a:cs typeface="+mn-cs"/>
              </a:rPr>
              <a:t> jazz.00022.wav {'anger': 1, 'fear': 0, 'happiness': 1, 'sadness': 1, 'tenderness': 0} </a:t>
            </a:r>
          </a:p>
          <a:p>
            <a:r>
              <a:rPr lang="en-GB" sz="1200" b="0" i="0" kern="1200" dirty="0" err="1">
                <a:solidFill>
                  <a:schemeClr val="tx1"/>
                </a:solidFill>
                <a:effectLst/>
                <a:latin typeface="+mn-lt"/>
                <a:ea typeface="+mn-ea"/>
                <a:cs typeface="+mn-cs"/>
              </a:rPr>
              <a:t>Nextmin</a:t>
            </a:r>
            <a:r>
              <a:rPr lang="en-GB" sz="1200" b="0" i="0" kern="1200" dirty="0">
                <a:solidFill>
                  <a:schemeClr val="tx1"/>
                </a:solidFill>
                <a:effectLst/>
                <a:latin typeface="+mn-lt"/>
                <a:ea typeface="+mn-ea"/>
                <a:cs typeface="+mn-cs"/>
              </a:rPr>
              <a:t> jazz.00092.wav {'anger': 2, 'fear': 0, 'happiness': 0, 'sadness': 1, 'tenderness': 0}</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Alt 00092, 00022</a:t>
            </a:r>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25</a:t>
            </a:fld>
            <a:endParaRPr lang="en-GB"/>
          </a:p>
        </p:txBody>
      </p:sp>
    </p:spTree>
    <p:extLst>
      <p:ext uri="{BB962C8B-B14F-4D97-AF65-F5344CB8AC3E}">
        <p14:creationId xmlns:p14="http://schemas.microsoft.com/office/powerpoint/2010/main" val="60428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26</a:t>
            </a:fld>
            <a:endParaRPr lang="en-GB"/>
          </a:p>
        </p:txBody>
      </p:sp>
    </p:spTree>
    <p:extLst>
      <p:ext uri="{BB962C8B-B14F-4D97-AF65-F5344CB8AC3E}">
        <p14:creationId xmlns:p14="http://schemas.microsoft.com/office/powerpoint/2010/main" val="4155908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Light green = anger</a:t>
            </a:r>
          </a:p>
          <a:p>
            <a:r>
              <a:rPr lang="en-GB" sz="1200" b="0" i="0" kern="1200" dirty="0">
                <a:solidFill>
                  <a:schemeClr val="tx1"/>
                </a:solidFill>
                <a:effectLst/>
                <a:latin typeface="+mn-lt"/>
                <a:ea typeface="+mn-ea"/>
                <a:cs typeface="+mn-cs"/>
              </a:rPr>
              <a:t>Peach = fear</a:t>
            </a:r>
          </a:p>
          <a:p>
            <a:r>
              <a:rPr lang="en-GB" sz="1200" b="0" i="0" kern="1200" dirty="0">
                <a:solidFill>
                  <a:schemeClr val="tx1"/>
                </a:solidFill>
                <a:effectLst/>
                <a:latin typeface="+mn-lt"/>
                <a:ea typeface="+mn-ea"/>
                <a:cs typeface="+mn-cs"/>
              </a:rPr>
              <a:t>Light purple = happiness</a:t>
            </a:r>
          </a:p>
          <a:p>
            <a:r>
              <a:rPr lang="en-GB" sz="1200" b="0" i="0" kern="1200" dirty="0">
                <a:solidFill>
                  <a:schemeClr val="tx1"/>
                </a:solidFill>
                <a:effectLst/>
                <a:latin typeface="+mn-lt"/>
                <a:ea typeface="+mn-ea"/>
                <a:cs typeface="+mn-cs"/>
              </a:rPr>
              <a:t>Light yellow = sadness</a:t>
            </a:r>
          </a:p>
          <a:p>
            <a:r>
              <a:rPr lang="en-GB" sz="1200" b="0" i="0" kern="1200" dirty="0">
                <a:solidFill>
                  <a:schemeClr val="tx1"/>
                </a:solidFill>
                <a:effectLst/>
                <a:latin typeface="+mn-lt"/>
                <a:ea typeface="+mn-ea"/>
                <a:cs typeface="+mn-cs"/>
              </a:rPr>
              <a:t>Light blue = tenderness</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27</a:t>
            </a:fld>
            <a:endParaRPr lang="en-GB"/>
          </a:p>
        </p:txBody>
      </p:sp>
    </p:spTree>
    <p:extLst>
      <p:ext uri="{BB962C8B-B14F-4D97-AF65-F5344CB8AC3E}">
        <p14:creationId xmlns:p14="http://schemas.microsoft.com/office/powerpoint/2010/main" val="2104885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anger count 100.000000 mean 1.940000 std 1.301281 min 0.000000 25% 1.000000 50% 2.000000 75% 3.000000 max 5.000000 Name: anger,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jazz.00056.wav jazz.00003.wav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fear count 100.000000 mean 1.490000 std 0.948098 min 0.000000 25% 1.000000 50% 1.000000 75% 2.000000 max 4.000000 Name: fear,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jazz.00042.wav jazz.00008.wav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happiness count 100.000000 mean 1.540000 std 0.978764 min 0.000000 25% 1.000000 50% 2.000000 75% 2.000000 max 4.000000 Name: happiness,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jazz.00024.wav jazz.00004.wav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sadness count 100.000000 mean 1.880000 std 1.216719 min 0.000000 25% 1.000000 50% 2.000000 75% 3.000000 max 5.000000 Name: sadness,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jazz.00093.wav jazz.00011.wav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tenderness count 100.000000 mean 1.630000 std 1.186243 min 0.000000 25% 1.000000 50% 2.000000 75% 2.000000 max 5.000000 Name: tenderness, </a:t>
            </a:r>
            <a:r>
              <a:rPr lang="en-GB" sz="1200" b="0" i="0" kern="1200" dirty="0" err="1">
                <a:solidFill>
                  <a:schemeClr val="tx1"/>
                </a:solidFill>
                <a:effectLst/>
                <a:latin typeface="+mn-lt"/>
                <a:ea typeface="+mn-ea"/>
                <a:cs typeface="+mn-cs"/>
              </a:rPr>
              <a:t>dtype</a:t>
            </a:r>
            <a:r>
              <a:rPr lang="en-GB" sz="1200" b="0" i="0" kern="1200" dirty="0">
                <a:solidFill>
                  <a:schemeClr val="tx1"/>
                </a:solidFill>
                <a:effectLst/>
                <a:latin typeface="+mn-lt"/>
                <a:ea typeface="+mn-ea"/>
                <a:cs typeface="+mn-cs"/>
              </a:rPr>
              <a:t>: float64 jazz.00030.wav jazz.00008.wav</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28</a:t>
            </a:fld>
            <a:endParaRPr lang="en-GB"/>
          </a:p>
        </p:txBody>
      </p:sp>
    </p:spTree>
    <p:extLst>
      <p:ext uri="{BB962C8B-B14F-4D97-AF65-F5344CB8AC3E}">
        <p14:creationId xmlns:p14="http://schemas.microsoft.com/office/powerpoint/2010/main" val="1086929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dirty="0"/>
              <a:t>angerfearhappinesssadnesstendernessemotional_magnitudeanger</a:t>
            </a:r>
            <a:r>
              <a:rPr lang="en-GB" dirty="0">
                <a:effectLst/>
              </a:rPr>
              <a:t>1.000000-0.1724240.049488-0.215125-0.4791260.122631</a:t>
            </a:r>
            <a:r>
              <a:rPr lang="en-GB" dirty="0"/>
              <a:t>fear</a:t>
            </a:r>
            <a:r>
              <a:rPr lang="en-GB" dirty="0">
                <a:effectLst/>
              </a:rPr>
              <a:t>-0.1724241.0000000.0385330.5768660.6029130.750149</a:t>
            </a:r>
            <a:r>
              <a:rPr lang="en-GB" dirty="0"/>
              <a:t>happiness</a:t>
            </a:r>
            <a:r>
              <a:rPr lang="en-GB" dirty="0">
                <a:effectLst/>
              </a:rPr>
              <a:t>0.0494880.0385331.000000-0.148604-0.0610730.284574</a:t>
            </a:r>
            <a:r>
              <a:rPr lang="en-GB" dirty="0"/>
              <a:t>sadness</a:t>
            </a:r>
            <a:r>
              <a:rPr lang="en-GB" dirty="0">
                <a:effectLst/>
              </a:rPr>
              <a:t>-0.2151250.576866-0.1486041.0000000.7597500.771147</a:t>
            </a:r>
            <a:r>
              <a:rPr lang="en-GB" dirty="0"/>
              <a:t>tenderness</a:t>
            </a:r>
            <a:r>
              <a:rPr lang="en-GB" dirty="0">
                <a:effectLst/>
              </a:rPr>
              <a:t>-0.4791260.602913-0.0610730.7597501.0000000.688335</a:t>
            </a:r>
            <a:r>
              <a:rPr lang="en-GB" dirty="0"/>
              <a:t>emotional_magnitude</a:t>
            </a:r>
            <a:r>
              <a:rPr lang="en-GB" dirty="0">
                <a:effectLst/>
              </a:rPr>
              <a:t>0.1226310.7501490.2845740.7711470.6883351.000000</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29</a:t>
            </a:fld>
            <a:endParaRPr lang="en-GB"/>
          </a:p>
        </p:txBody>
      </p:sp>
    </p:spTree>
    <p:extLst>
      <p:ext uri="{BB962C8B-B14F-4D97-AF65-F5344CB8AC3E}">
        <p14:creationId xmlns:p14="http://schemas.microsoft.com/office/powerpoint/2010/main" val="3154524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30</a:t>
            </a:fld>
            <a:endParaRPr lang="en-GB"/>
          </a:p>
        </p:txBody>
      </p:sp>
    </p:spTree>
    <p:extLst>
      <p:ext uri="{BB962C8B-B14F-4D97-AF65-F5344CB8AC3E}">
        <p14:creationId xmlns:p14="http://schemas.microsoft.com/office/powerpoint/2010/main" val="137183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31</a:t>
            </a:fld>
            <a:endParaRPr lang="en-GB"/>
          </a:p>
        </p:txBody>
      </p:sp>
    </p:spTree>
    <p:extLst>
      <p:ext uri="{BB962C8B-B14F-4D97-AF65-F5344CB8AC3E}">
        <p14:creationId xmlns:p14="http://schemas.microsoft.com/office/powerpoint/2010/main" val="281751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F098F-859D-7C1C-1C8F-C9574FE4E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E0249-5522-83C0-6D00-7EDCB09CE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5A560-14CE-9833-9538-A9F8E2EC3F6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AF24E56-55E3-02CB-CDA2-265842224464}"/>
              </a:ext>
            </a:extLst>
          </p:cNvPr>
          <p:cNvSpPr>
            <a:spLocks noGrp="1"/>
          </p:cNvSpPr>
          <p:nvPr>
            <p:ph type="sldNum" sz="quarter" idx="5"/>
          </p:nvPr>
        </p:nvSpPr>
        <p:spPr/>
        <p:txBody>
          <a:bodyPr/>
          <a:lstStyle/>
          <a:p>
            <a:fld id="{096EE22E-1E2D-1F48-A82F-5A2C2FD2407B}" type="slidenum">
              <a:rPr lang="en-GB" smtClean="0"/>
              <a:t>32</a:t>
            </a:fld>
            <a:endParaRPr lang="en-GB"/>
          </a:p>
        </p:txBody>
      </p:sp>
    </p:spTree>
    <p:extLst>
      <p:ext uri="{BB962C8B-B14F-4D97-AF65-F5344CB8AC3E}">
        <p14:creationId xmlns:p14="http://schemas.microsoft.com/office/powerpoint/2010/main" val="3614234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77226-4AC5-2AE6-3AC4-57CAF64E8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281EC-028F-91DE-E955-0EC341B45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B556B6-509C-3194-9292-C2BF007940A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FE25B2E-0755-C9EA-4B3A-B79D7C1556E0}"/>
              </a:ext>
            </a:extLst>
          </p:cNvPr>
          <p:cNvSpPr>
            <a:spLocks noGrp="1"/>
          </p:cNvSpPr>
          <p:nvPr>
            <p:ph type="sldNum" sz="quarter" idx="5"/>
          </p:nvPr>
        </p:nvSpPr>
        <p:spPr/>
        <p:txBody>
          <a:bodyPr/>
          <a:lstStyle/>
          <a:p>
            <a:fld id="{096EE22E-1E2D-1F48-A82F-5A2C2FD2407B}" type="slidenum">
              <a:rPr lang="en-GB" smtClean="0"/>
              <a:t>33</a:t>
            </a:fld>
            <a:endParaRPr lang="en-GB"/>
          </a:p>
        </p:txBody>
      </p:sp>
    </p:spTree>
    <p:extLst>
      <p:ext uri="{BB962C8B-B14F-4D97-AF65-F5344CB8AC3E}">
        <p14:creationId xmlns:p14="http://schemas.microsoft.com/office/powerpoint/2010/main" val="379378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338F-5E55-DFD0-342E-316E5F25F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6D5AF-BE97-59AC-0DEF-C350A683F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9B3C4E-049E-10E2-E2FC-063648AE600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E39E73E7-95F8-2EAA-6E76-374BE9CCC0AE}"/>
              </a:ext>
            </a:extLst>
          </p:cNvPr>
          <p:cNvSpPr>
            <a:spLocks noGrp="1"/>
          </p:cNvSpPr>
          <p:nvPr>
            <p:ph type="sldNum" sz="quarter" idx="5"/>
          </p:nvPr>
        </p:nvSpPr>
        <p:spPr/>
        <p:txBody>
          <a:bodyPr/>
          <a:lstStyle/>
          <a:p>
            <a:fld id="{096EE22E-1E2D-1F48-A82F-5A2C2FD2407B}" type="slidenum">
              <a:rPr lang="en-GB" smtClean="0"/>
              <a:t>2</a:t>
            </a:fld>
            <a:endParaRPr lang="en-GB"/>
          </a:p>
        </p:txBody>
      </p:sp>
    </p:spTree>
    <p:extLst>
      <p:ext uri="{BB962C8B-B14F-4D97-AF65-F5344CB8AC3E}">
        <p14:creationId xmlns:p14="http://schemas.microsoft.com/office/powerpoint/2010/main" val="339875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B4690-49E4-6043-223C-2B84A08DA4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262D0-0388-53BB-1131-B0F6A04DD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9BF8D-013B-C763-C736-FCDBA802C7B1}"/>
              </a:ext>
            </a:extLst>
          </p:cNvPr>
          <p:cNvSpPr>
            <a:spLocks noGrp="1"/>
          </p:cNvSpPr>
          <p:nvPr>
            <p:ph type="body" idx="1"/>
          </p:nvPr>
        </p:nvSpPr>
        <p:spPr/>
        <p:txBody>
          <a:bodyPr/>
          <a:lstStyle/>
          <a:p>
            <a:pPr marL="457200" lvl="1" indent="0">
              <a:buNone/>
            </a:pPr>
            <a:endParaRPr lang="en-GB" noProof="0" dirty="0"/>
          </a:p>
        </p:txBody>
      </p:sp>
      <p:sp>
        <p:nvSpPr>
          <p:cNvPr id="4" name="Slide Number Placeholder 3">
            <a:extLst>
              <a:ext uri="{FF2B5EF4-FFF2-40B4-BE49-F238E27FC236}">
                <a16:creationId xmlns:a16="http://schemas.microsoft.com/office/drawing/2014/main" id="{F8970576-D42F-121B-E8D6-081976BFFDF8}"/>
              </a:ext>
            </a:extLst>
          </p:cNvPr>
          <p:cNvSpPr>
            <a:spLocks noGrp="1"/>
          </p:cNvSpPr>
          <p:nvPr>
            <p:ph type="sldNum" sz="quarter" idx="5"/>
          </p:nvPr>
        </p:nvSpPr>
        <p:spPr/>
        <p:txBody>
          <a:bodyPr/>
          <a:lstStyle/>
          <a:p>
            <a:fld id="{096EE22E-1E2D-1F48-A82F-5A2C2FD2407B}" type="slidenum">
              <a:rPr lang="en-GB" smtClean="0"/>
              <a:t>34</a:t>
            </a:fld>
            <a:endParaRPr lang="en-GB"/>
          </a:p>
        </p:txBody>
      </p:sp>
    </p:spTree>
    <p:extLst>
      <p:ext uri="{BB962C8B-B14F-4D97-AF65-F5344CB8AC3E}">
        <p14:creationId xmlns:p14="http://schemas.microsoft.com/office/powerpoint/2010/main" val="115023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 intention - can this be captured by showing presence of a musical narrative? How?</a:t>
            </a:r>
            <a:br>
              <a:rPr lang="en-GB" sz="1200" dirty="0"/>
            </a:br>
            <a:r>
              <a:rPr lang="en-GB" sz="1200" dirty="0"/>
              <a:t>• how does the chord sequence influence creativity potential? Future work on optimising chord sequences for creativity</a:t>
            </a:r>
            <a:br>
              <a:rPr lang="en-GB" sz="1200" dirty="0"/>
            </a:br>
            <a:r>
              <a:rPr lang="en-GB" sz="1200" dirty="0"/>
              <a:t>• could analyse creativity of an individual artist across different groups.. see in what groups they (collectively) produce most creative impro..... but difficult to do without</a:t>
            </a:r>
          </a:p>
          <a:p>
            <a:pPr marL="0" indent="0">
              <a:buNone/>
            </a:pPr>
            <a:r>
              <a:rPr lang="en-GB" sz="1200" b="0" i="0" noProof="0" dirty="0">
                <a:effectLst/>
              </a:rPr>
              <a:t>• isolating individual improvisations vs analysing the whole track- this needs to be clearly linked to the rankings</a:t>
            </a:r>
            <a:br>
              <a:rPr lang="en-GB" sz="1200" b="0" i="0" noProof="0" dirty="0">
                <a:effectLst/>
              </a:rPr>
            </a:br>
            <a:r>
              <a:rPr lang="en-GB" sz="1200" b="0" i="0" noProof="0" dirty="0">
                <a:effectLst/>
              </a:rPr>
              <a:t>• rankings need to be very solid benchmarks</a:t>
            </a:r>
            <a:br>
              <a:rPr lang="en-GB" sz="1200" b="0" i="0" noProof="0" dirty="0">
                <a:effectLst/>
              </a:rPr>
            </a:br>
            <a:r>
              <a:rPr lang="en-GB" sz="1200" b="0" i="0" noProof="0" dirty="0">
                <a:effectLst/>
              </a:rPr>
              <a:t>• Is the impro creative because of the individual improvising, or the group? I assume collective creativity - why? Because music impro is inherently social (citation) and group impro is constructed around interaction (cite, jazz theory examples too)</a:t>
            </a:r>
            <a:br>
              <a:rPr lang="en-GB" sz="1200" b="0" i="0" noProof="0" dirty="0">
                <a:effectLst/>
              </a:rPr>
            </a:br>
            <a:r>
              <a:rPr lang="en-GB" sz="1200" b="0" i="0" noProof="0" dirty="0">
                <a:effectLst/>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sz="1200" b="0" i="0" noProof="0" dirty="0" err="1">
                <a:effectLst/>
              </a:rPr>
              <a:t>eg</a:t>
            </a:r>
            <a:r>
              <a:rPr lang="en-GB" sz="1200" b="0" i="0" noProof="0" dirty="0">
                <a:effectLst/>
              </a:rPr>
              <a:t> 12 bar blues, rhythm changes</a:t>
            </a:r>
            <a:br>
              <a:rPr lang="en-GB" sz="1200" b="0" i="0" noProof="0" dirty="0">
                <a:effectLst/>
              </a:rPr>
            </a:br>
            <a:r>
              <a:rPr lang="en-GB" sz="1200" b="0" i="0" noProof="0" dirty="0">
                <a:effectLst/>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sz="1200" b="0" i="0" noProof="0" dirty="0" err="1">
                <a:effectLst/>
              </a:rPr>
              <a:t>spotipy</a:t>
            </a:r>
            <a:r>
              <a:rPr lang="en-GB" sz="1200" b="0" i="0" noProof="0" dirty="0">
                <a:effectLst/>
              </a:rPr>
              <a:t> for metadata on artist popularity, will need to be scaled relative to all jazz artists in my dataset)</a:t>
            </a:r>
            <a:br>
              <a:rPr lang="en-GB" sz="1200" b="0" i="0" noProof="0" dirty="0">
                <a:effectLst/>
              </a:rPr>
            </a:br>
            <a:r>
              <a:rPr lang="en-GB" sz="1200" b="0" i="0" noProof="0" dirty="0">
                <a:effectLst/>
              </a:rPr>
              <a:t>* jazz is a term that covers many sub genres, how appropriate is it to compare, say free jazz to dixie? ..... maybe can check this in analysis if deep enough data</a:t>
            </a:r>
            <a:br>
              <a:rPr lang="en-GB" sz="1200" b="0" i="0" noProof="0" dirty="0">
                <a:effectLst/>
              </a:rPr>
            </a:br>
            <a:r>
              <a:rPr lang="en-GB" sz="1200" b="0" i="0" noProof="0" dirty="0">
                <a:effectLst/>
              </a:rPr>
              <a:t>* what about improvisations that aren't jazz? Maybe </a:t>
            </a:r>
            <a:r>
              <a:rPr lang="en-GB" sz="1200" b="0" i="0" noProof="0" dirty="0" err="1">
                <a:effectLst/>
              </a:rPr>
              <a:t>i</a:t>
            </a:r>
            <a:r>
              <a:rPr lang="en-GB" sz="1200" b="0" i="0" noProof="0" dirty="0">
                <a:effectLst/>
              </a:rPr>
              <a:t> need to be careful here and say 'impro' rather than jazz, though that might not work as the </a:t>
            </a:r>
            <a:r>
              <a:rPr lang="en-GB" sz="1200" b="0" i="0" noProof="0" dirty="0" err="1">
                <a:effectLst/>
              </a:rPr>
              <a:t>leadsheet</a:t>
            </a:r>
            <a:r>
              <a:rPr lang="en-GB" sz="1200" b="0" i="0" noProof="0" dirty="0">
                <a:effectLst/>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sz="1200" b="0" i="0" noProof="0" dirty="0">
                <a:effectLst/>
              </a:rPr>
            </a:br>
            <a:r>
              <a:rPr lang="en-GB" sz="1200" b="0" i="0" noProof="0" dirty="0">
                <a:effectLst/>
              </a:rPr>
              <a:t>* I assume that for J&amp;L all audio features contribute equally to the emotion... check original paper and any follow up work. Can </a:t>
            </a:r>
            <a:r>
              <a:rPr lang="en-GB" sz="1200" b="0" i="0" noProof="0" dirty="0" err="1">
                <a:effectLst/>
              </a:rPr>
              <a:t>i</a:t>
            </a:r>
            <a:r>
              <a:rPr lang="en-GB" sz="1200" b="0" i="0" noProof="0" dirty="0">
                <a:effectLst/>
              </a:rPr>
              <a:t> validate this against any annotated datasets (ideally jazz)? Is this actually the first paper?</a:t>
            </a:r>
            <a:br>
              <a:rPr lang="en-GB" sz="1200" b="0" i="0" noProof="0" dirty="0">
                <a:effectLst/>
              </a:rPr>
            </a:br>
            <a:r>
              <a:rPr lang="en-GB" sz="1200" b="0" i="0" noProof="0" dirty="0">
                <a:effectLst/>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sz="1200" b="0" i="0" noProof="0" dirty="0">
                <a:effectLst/>
              </a:rPr>
            </a:br>
            <a:endParaRPr lang="en-GB" sz="1200" noProof="0" dirty="0"/>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35</a:t>
            </a:fld>
            <a:endParaRPr lang="en-GB"/>
          </a:p>
        </p:txBody>
      </p:sp>
    </p:spTree>
    <p:extLst>
      <p:ext uri="{BB962C8B-B14F-4D97-AF65-F5344CB8AC3E}">
        <p14:creationId xmlns:p14="http://schemas.microsoft.com/office/powerpoint/2010/main" val="10078696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ED35-E7D6-D2CD-573E-70F9FEA99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0266-30E3-DC68-3B14-07C52823EE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B8C56-F03E-F4AB-84D1-6ED46BDE1312}"/>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F85D318B-4E8B-9093-E5D9-24C5788F6A2F}"/>
              </a:ext>
            </a:extLst>
          </p:cNvPr>
          <p:cNvSpPr>
            <a:spLocks noGrp="1"/>
          </p:cNvSpPr>
          <p:nvPr>
            <p:ph type="sldNum" sz="quarter" idx="5"/>
          </p:nvPr>
        </p:nvSpPr>
        <p:spPr/>
        <p:txBody>
          <a:bodyPr/>
          <a:lstStyle/>
          <a:p>
            <a:fld id="{096EE22E-1E2D-1F48-A82F-5A2C2FD2407B}" type="slidenum">
              <a:rPr lang="en-GB" smtClean="0"/>
              <a:t>36</a:t>
            </a:fld>
            <a:endParaRPr lang="en-GB"/>
          </a:p>
        </p:txBody>
      </p:sp>
    </p:spTree>
    <p:extLst>
      <p:ext uri="{BB962C8B-B14F-4D97-AF65-F5344CB8AC3E}">
        <p14:creationId xmlns:p14="http://schemas.microsoft.com/office/powerpoint/2010/main" val="288681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7FB61-D941-DCF1-A075-C02ACEF17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1A91A-A1F0-0543-D54F-757657C7E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7D969-B4AF-5421-460D-69464420C218}"/>
              </a:ext>
            </a:extLst>
          </p:cNvPr>
          <p:cNvSpPr>
            <a:spLocks noGrp="1"/>
          </p:cNvSpPr>
          <p:nvPr>
            <p:ph type="body" idx="1"/>
          </p:nvPr>
        </p:nvSpPr>
        <p:spPr/>
        <p:txBody>
          <a:bodyPr/>
          <a:lstStyle/>
          <a:p>
            <a:pPr marL="457200" lvl="1" indent="0">
              <a:buNone/>
            </a:pPr>
            <a:r>
              <a:rPr lang="en-GB" noProof="0" dirty="0"/>
              <a:t>The evaluation of creativity is based on automating tests of the three criteria identified above as most</a:t>
            </a:r>
          </a:p>
          <a:p>
            <a:pPr marL="457200" lvl="1" indent="0">
              <a:buNone/>
            </a:pPr>
            <a:r>
              <a:rPr lang="en-GB" noProof="0" dirty="0"/>
              <a:t>contributory to musical improvisation creativity.</a:t>
            </a:r>
          </a:p>
          <a:p>
            <a:pPr marL="457200" lvl="1" indent="0">
              <a:buNone/>
            </a:pPr>
            <a:r>
              <a:rPr lang="en-GB" noProof="0" dirty="0"/>
              <a:t>We propose using a nature inspired multi-objective optimisation (MOO) based approach, optimising across</a:t>
            </a:r>
          </a:p>
          <a:p>
            <a:pPr marL="457200" lvl="1" indent="0">
              <a:buNone/>
            </a:pPr>
            <a:r>
              <a:rPr lang="en-GB" noProof="0" dirty="0"/>
              <a:t>multiple factors to maximise the creativity of the musical output. We will evaluate different MOO-based</a:t>
            </a:r>
          </a:p>
          <a:p>
            <a:pPr marL="457200" lvl="1" indent="0">
              <a:buNone/>
            </a:pPr>
            <a:r>
              <a:rPr lang="en-GB" noProof="0" dirty="0"/>
              <a:t>approaches such as lexicographic and Pareto based algorithms, comparing them to each other, and to</a:t>
            </a:r>
          </a:p>
          <a:p>
            <a:pPr marL="457200" lvl="1" indent="0">
              <a:buNone/>
            </a:pPr>
            <a:r>
              <a:rPr lang="en-GB" noProof="0" dirty="0"/>
              <a:t>current state of the art in music generation techniques. We will evaluate a hypothesis that a Pareto-front</a:t>
            </a:r>
          </a:p>
          <a:p>
            <a:pPr marL="457200" lvl="1" indent="0">
              <a:buNone/>
            </a:pPr>
            <a:r>
              <a:rPr lang="en-GB" noProof="0" dirty="0"/>
              <a:t>approach is particularly well suited to this task. Over other approaches to MOO, such as a lexicographic-</a:t>
            </a:r>
          </a:p>
          <a:p>
            <a:pPr marL="457200" lvl="1" indent="0">
              <a:buNone/>
            </a:pPr>
            <a:r>
              <a:rPr lang="en-GB" noProof="0" dirty="0"/>
              <a:t>based approach or weighted formula that require additional information (lexicographic ordering) or </a:t>
            </a:r>
            <a:r>
              <a:rPr lang="en-GB" noProof="0" dirty="0" err="1"/>
              <a:t>optimi</a:t>
            </a:r>
            <a:r>
              <a:rPr lang="en-GB" noProof="0" dirty="0"/>
              <a:t>-</a:t>
            </a:r>
          </a:p>
          <a:p>
            <a:pPr marL="457200" lvl="1" indent="0">
              <a:buNone/>
            </a:pPr>
            <a:r>
              <a:rPr lang="en-GB" noProof="0" dirty="0" err="1"/>
              <a:t>sation</a:t>
            </a:r>
            <a:r>
              <a:rPr lang="en-GB" noProof="0" dirty="0"/>
              <a:t> steps (objective weights).</a:t>
            </a:r>
          </a:p>
          <a:p>
            <a:pPr marL="457200" lvl="1" indent="0">
              <a:buNone/>
            </a:pPr>
            <a:r>
              <a:rPr lang="en-GB" noProof="0" dirty="0"/>
              <a:t>Music improvisation creativity is influenced by three key factors [7], which we treat here as three key </a:t>
            </a:r>
            <a:r>
              <a:rPr lang="en-GB" noProof="0" dirty="0" err="1"/>
              <a:t>ob</a:t>
            </a:r>
            <a:r>
              <a:rPr lang="en-GB" noProof="0" dirty="0"/>
              <a:t>-</a:t>
            </a:r>
          </a:p>
          <a:p>
            <a:pPr marL="457200" lvl="1" indent="0">
              <a:buNone/>
            </a:pPr>
            <a:r>
              <a:rPr lang="en-GB" noProof="0" dirty="0" err="1"/>
              <a:t>jectives</a:t>
            </a:r>
            <a:r>
              <a:rPr lang="en-GB" noProof="0" dirty="0"/>
              <a:t> for optimisation. We use current state of the art music generators and evaluate whether the intro-</a:t>
            </a:r>
          </a:p>
          <a:p>
            <a:pPr marL="457200" lvl="1" indent="0">
              <a:buNone/>
            </a:pPr>
            <a:r>
              <a:rPr lang="en-GB" noProof="0" dirty="0"/>
              <a:t>duction of multi-objective optimisation increases the perceived creativity of the generated output. and this</a:t>
            </a:r>
          </a:p>
          <a:p>
            <a:pPr marL="457200" lvl="1" indent="0">
              <a:buNone/>
            </a:pPr>
            <a:r>
              <a:rPr lang="en-GB" noProof="0" dirty="0"/>
              <a:t>allows us to incorporate evaluation in the creative process of music generators.</a:t>
            </a:r>
          </a:p>
          <a:p>
            <a:pPr marL="457200" lvl="1" indent="0">
              <a:buNone/>
            </a:pPr>
            <a:r>
              <a:rPr lang="en-GB" noProof="0" dirty="0"/>
              <a:t>These proposals (implementing creativity metrics in multi-objective optimisation) are the first to use </a:t>
            </a:r>
            <a:r>
              <a:rPr lang="en-GB" noProof="0" dirty="0" err="1"/>
              <a:t>cre</a:t>
            </a:r>
            <a:r>
              <a:rPr lang="en-GB" noProof="0" dirty="0"/>
              <a:t>-</a:t>
            </a:r>
          </a:p>
          <a:p>
            <a:pPr marL="457200" lvl="1" indent="0">
              <a:buNone/>
            </a:pPr>
            <a:r>
              <a:rPr lang="en-GB" noProof="0" dirty="0" err="1"/>
              <a:t>ativity</a:t>
            </a:r>
            <a:r>
              <a:rPr lang="en-GB" noProof="0" dirty="0"/>
              <a:t> evaluation to enable transformer-based AI software to develop more creativity algorithmically.</a:t>
            </a:r>
          </a:p>
        </p:txBody>
      </p:sp>
      <p:sp>
        <p:nvSpPr>
          <p:cNvPr id="4" name="Slide Number Placeholder 3">
            <a:extLst>
              <a:ext uri="{FF2B5EF4-FFF2-40B4-BE49-F238E27FC236}">
                <a16:creationId xmlns:a16="http://schemas.microsoft.com/office/drawing/2014/main" id="{86120CC6-268A-7A89-3C65-7FA74D28D0E9}"/>
              </a:ext>
            </a:extLst>
          </p:cNvPr>
          <p:cNvSpPr>
            <a:spLocks noGrp="1"/>
          </p:cNvSpPr>
          <p:nvPr>
            <p:ph type="sldNum" sz="quarter" idx="5"/>
          </p:nvPr>
        </p:nvSpPr>
        <p:spPr/>
        <p:txBody>
          <a:bodyPr/>
          <a:lstStyle/>
          <a:p>
            <a:fld id="{096EE22E-1E2D-1F48-A82F-5A2C2FD2407B}" type="slidenum">
              <a:rPr lang="en-GB" smtClean="0"/>
              <a:t>3</a:t>
            </a:fld>
            <a:endParaRPr lang="en-GB"/>
          </a:p>
        </p:txBody>
      </p:sp>
    </p:spTree>
    <p:extLst>
      <p:ext uri="{BB962C8B-B14F-4D97-AF65-F5344CB8AC3E}">
        <p14:creationId xmlns:p14="http://schemas.microsoft.com/office/powerpoint/2010/main" val="115719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8676-3333-1E40-8144-FADEB9ABE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82570-E846-C6AE-D058-2053816A9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76C7C-F6A5-0052-B5BE-C76CC5A31448}"/>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7F55F7CA-800D-C858-27D1-E3ABD8E91254}"/>
              </a:ext>
            </a:extLst>
          </p:cNvPr>
          <p:cNvSpPr>
            <a:spLocks noGrp="1"/>
          </p:cNvSpPr>
          <p:nvPr>
            <p:ph type="sldNum" sz="quarter" idx="5"/>
          </p:nvPr>
        </p:nvSpPr>
        <p:spPr/>
        <p:txBody>
          <a:bodyPr/>
          <a:lstStyle/>
          <a:p>
            <a:fld id="{096EE22E-1E2D-1F48-A82F-5A2C2FD2407B}" type="slidenum">
              <a:rPr lang="en-GB" smtClean="0"/>
              <a:t>7</a:t>
            </a:fld>
            <a:endParaRPr lang="en-GB"/>
          </a:p>
        </p:txBody>
      </p:sp>
    </p:spTree>
    <p:extLst>
      <p:ext uri="{BB962C8B-B14F-4D97-AF65-F5344CB8AC3E}">
        <p14:creationId xmlns:p14="http://schemas.microsoft.com/office/powerpoint/2010/main" val="1771378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6622E-06DA-ACC3-1450-0D2ECC161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23C-CE46-4B8D-8CB0-6C9603640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A14D2-649B-B58B-B3A8-B483F0B1F477}"/>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393E1409-7CE2-8E1A-F6F0-BE35AB337537}"/>
              </a:ext>
            </a:extLst>
          </p:cNvPr>
          <p:cNvSpPr>
            <a:spLocks noGrp="1"/>
          </p:cNvSpPr>
          <p:nvPr>
            <p:ph type="sldNum" sz="quarter" idx="5"/>
          </p:nvPr>
        </p:nvSpPr>
        <p:spPr/>
        <p:txBody>
          <a:bodyPr/>
          <a:lstStyle/>
          <a:p>
            <a:fld id="{096EE22E-1E2D-1F48-A82F-5A2C2FD2407B}" type="slidenum">
              <a:rPr lang="en-GB" smtClean="0"/>
              <a:t>8</a:t>
            </a:fld>
            <a:endParaRPr lang="en-GB"/>
          </a:p>
        </p:txBody>
      </p:sp>
    </p:spTree>
    <p:extLst>
      <p:ext uri="{BB962C8B-B14F-4D97-AF65-F5344CB8AC3E}">
        <p14:creationId xmlns:p14="http://schemas.microsoft.com/office/powerpoint/2010/main" val="1384785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2913E-3E83-6E53-3A18-C8D0B346B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315E5C-491A-20E6-98DB-47D154DB4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96D36-97C4-1FB3-4812-3A9689BB8746}"/>
              </a:ext>
            </a:extLst>
          </p:cNvPr>
          <p:cNvSpPr>
            <a:spLocks noGrp="1"/>
          </p:cNvSpPr>
          <p:nvPr>
            <p:ph type="body" idx="1"/>
          </p:nvPr>
        </p:nvSpPr>
        <p:spPr/>
        <p:txBody>
          <a:bodyPr/>
          <a:lstStyle/>
          <a:p>
            <a:r>
              <a:rPr lang="en-GB" b="0" i="0" dirty="0">
                <a:solidFill>
                  <a:srgbClr val="202124"/>
                </a:solidFill>
                <a:effectLst/>
                <a:latin typeface="Roboto" panose="020F0502020204030204" pitchFamily="34" charset="0"/>
              </a:rPr>
              <a:t>Hypothesis: </a:t>
            </a:r>
            <a:br>
              <a:rPr lang="en-GB" dirty="0"/>
            </a:br>
            <a:r>
              <a:rPr lang="en-GB" b="0" i="0" dirty="0">
                <a:solidFill>
                  <a:srgbClr val="202124"/>
                </a:solidFill>
                <a:effectLst/>
                <a:latin typeface="Roboto" panose="02000000000000000000" pitchFamily="2" charset="0"/>
              </a:rPr>
              <a:t>• if an improvisation contains more evidence of emotion-laden content, it is more likely to be recognised as creative</a:t>
            </a:r>
            <a:br>
              <a:rPr lang="en-GB" dirty="0"/>
            </a:br>
            <a:br>
              <a:rPr lang="en-GB" dirty="0"/>
            </a:br>
            <a:r>
              <a:rPr lang="en-GB" b="0" i="0" dirty="0">
                <a:solidFill>
                  <a:srgbClr val="202124"/>
                </a:solidFill>
                <a:effectLst/>
                <a:latin typeface="Roboto" panose="02000000000000000000" pitchFamily="2" charset="0"/>
              </a:rPr>
              <a:t>What do I need</a:t>
            </a:r>
            <a:br>
              <a:rPr lang="en-GB" dirty="0"/>
            </a:br>
            <a:r>
              <a:rPr lang="en-GB" b="0" i="0" dirty="0">
                <a:solidFill>
                  <a:srgbClr val="202124"/>
                </a:solidFill>
                <a:effectLst/>
                <a:latin typeface="Roboto" panose="02000000000000000000" pitchFamily="2" charset="0"/>
              </a:rPr>
              <a:t>• data ranking most creative improvisations</a:t>
            </a:r>
            <a:br>
              <a:rPr lang="en-GB" dirty="0"/>
            </a:br>
            <a:r>
              <a:rPr lang="en-GB" b="0" i="0" dirty="0">
                <a:solidFill>
                  <a:srgbClr val="202124"/>
                </a:solidFill>
                <a:effectLst/>
                <a:latin typeface="Roboto" panose="02000000000000000000" pitchFamily="2" charset="0"/>
              </a:rPr>
              <a:t>• data for multiple improvisations</a:t>
            </a:r>
            <a:br>
              <a:rPr lang="en-GB" dirty="0"/>
            </a:br>
            <a:r>
              <a:rPr lang="en-GB" b="0" i="0" dirty="0">
                <a:solidFill>
                  <a:srgbClr val="202124"/>
                </a:solidFill>
                <a:effectLst/>
                <a:latin typeface="Roboto" panose="02000000000000000000" pitchFamily="2" charset="0"/>
              </a:rPr>
              <a:t>• ml model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transformer trained on valence/arousal (</a:t>
            </a:r>
            <a:r>
              <a:rPr lang="en-GB" b="0" i="0" dirty="0" err="1">
                <a:solidFill>
                  <a:srgbClr val="202124"/>
                </a:solidFill>
                <a:effectLst/>
                <a:latin typeface="Roboto" panose="02000000000000000000" pitchFamily="2" charset="0"/>
              </a:rPr>
              <a:t>soleymani</a:t>
            </a:r>
            <a:r>
              <a:rPr lang="en-GB" b="0" i="0" dirty="0">
                <a:solidFill>
                  <a:srgbClr val="202124"/>
                </a:solidFill>
                <a:effectLst/>
                <a:latin typeface="Roboto" panose="02000000000000000000" pitchFamily="2" charset="0"/>
              </a:rPr>
              <a:t> et al?) - </a:t>
            </a:r>
            <a:r>
              <a:rPr lang="en-GB" b="0" i="0" dirty="0" err="1">
                <a:solidFill>
                  <a:srgbClr val="202124"/>
                </a:solidFill>
                <a:effectLst/>
                <a:latin typeface="Roboto" panose="02000000000000000000" pitchFamily="2" charset="0"/>
              </a:rPr>
              <a:t>benetos</a:t>
            </a:r>
            <a:r>
              <a:rPr lang="en-GB" b="0" i="0" dirty="0">
                <a:solidFill>
                  <a:srgbClr val="202124"/>
                </a:solidFill>
                <a:effectLst/>
                <a:latin typeface="Roboto" panose="02000000000000000000" pitchFamily="2" charset="0"/>
              </a:rPr>
              <a:t> et al 2021? Assumption that git repo using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won't work any more</a:t>
            </a:r>
            <a:br>
              <a:rPr lang="en-GB" dirty="0"/>
            </a:br>
            <a:r>
              <a:rPr lang="en-GB" b="0" i="0" dirty="0">
                <a:solidFill>
                  <a:srgbClr val="202124"/>
                </a:solidFill>
                <a:effectLst/>
                <a:latin typeface="Roboto" panose="02000000000000000000" pitchFamily="2" charset="0"/>
              </a:rPr>
              <a:t>• library to calculate J&amp;L features - </a:t>
            </a:r>
            <a:r>
              <a:rPr lang="en-GB" b="0" i="0" dirty="0" err="1">
                <a:solidFill>
                  <a:srgbClr val="202124"/>
                </a:solidFill>
                <a:effectLst/>
                <a:latin typeface="Roboto" panose="02000000000000000000" pitchFamily="2" charset="0"/>
              </a:rPr>
              <a:t>librosa</a:t>
            </a:r>
            <a:r>
              <a:rPr lang="en-GB" b="0" i="0" dirty="0">
                <a:solidFill>
                  <a:srgbClr val="202124"/>
                </a:solidFill>
                <a:effectLst/>
                <a:latin typeface="Roboto" panose="02000000000000000000" pitchFamily="2" charset="0"/>
              </a:rPr>
              <a:t>? Super collider?</a:t>
            </a:r>
            <a:br>
              <a:rPr lang="en-GB" dirty="0"/>
            </a:br>
            <a:r>
              <a:rPr lang="en-GB" b="0" i="0" dirty="0">
                <a:solidFill>
                  <a:srgbClr val="202124"/>
                </a:solidFill>
                <a:effectLst/>
                <a:latin typeface="Roboto" panose="02000000000000000000" pitchFamily="2" charset="0"/>
              </a:rPr>
              <a:t>• do I want to get human input for validation? Or is the ranking enough?</a:t>
            </a:r>
            <a:br>
              <a:rPr lang="en-GB" dirty="0"/>
            </a:br>
            <a:r>
              <a:rPr lang="en-GB" b="0" i="0" dirty="0">
                <a:solidFill>
                  <a:srgbClr val="202124"/>
                </a:solidFill>
                <a:effectLst/>
                <a:latin typeface="Roboto" panose="02000000000000000000" pitchFamily="2" charset="0"/>
              </a:rPr>
              <a:t>• Data on popularity of artists in dataset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a:t>
            </a:r>
            <a:br>
              <a:rPr lang="en-GB" dirty="0"/>
            </a:br>
            <a:r>
              <a:rPr lang="en-GB" b="0" i="0" dirty="0">
                <a:solidFill>
                  <a:srgbClr val="202124"/>
                </a:solidFill>
                <a:effectLst/>
                <a:latin typeface="Roboto" panose="02000000000000000000" pitchFamily="2" charset="0"/>
              </a:rPr>
              <a:t>• Literature survey on MER music emotion recognition, especially anything looking at creativity- MAY INFLUENCE METHOD</a:t>
            </a:r>
            <a:br>
              <a:rPr lang="en-GB" dirty="0"/>
            </a:br>
            <a:r>
              <a:rPr lang="en-GB" b="0" i="0" dirty="0">
                <a:solidFill>
                  <a:srgbClr val="202124"/>
                </a:solidFill>
                <a:effectLst/>
                <a:latin typeface="Roboto" panose="02000000000000000000" pitchFamily="2" charset="0"/>
              </a:rPr>
              <a:t>• Stats method to analyse results across songs</a:t>
            </a:r>
            <a:br>
              <a:rPr lang="en-GB" dirty="0"/>
            </a:br>
            <a:r>
              <a:rPr lang="en-GB" b="0" i="0" dirty="0">
                <a:solidFill>
                  <a:srgbClr val="202124"/>
                </a:solidFill>
                <a:effectLst/>
                <a:latin typeface="Roboto" panose="02000000000000000000" pitchFamily="2" charset="0"/>
              </a:rPr>
              <a:t>• organising data into sets for analysis, need to cross check against data on </a:t>
            </a:r>
            <a:r>
              <a:rPr lang="en-GB" b="0" i="0" dirty="0" err="1">
                <a:solidFill>
                  <a:srgbClr val="202124"/>
                </a:solidFill>
                <a:effectLst/>
                <a:latin typeface="Roboto" panose="02000000000000000000" pitchFamily="2" charset="0"/>
              </a:rPr>
              <a:t>popularity+year</a:t>
            </a:r>
            <a:r>
              <a:rPr lang="en-GB" b="0" i="0" dirty="0">
                <a:solidFill>
                  <a:srgbClr val="202124"/>
                </a:solidFill>
                <a:effectLst/>
                <a:latin typeface="Roboto" panose="02000000000000000000" pitchFamily="2" charset="0"/>
              </a:rPr>
              <a:t> as well as matching across a lead sheet</a:t>
            </a:r>
            <a:br>
              <a:rPr lang="en-GB" dirty="0"/>
            </a:br>
            <a:r>
              <a:rPr lang="en-GB" b="0" i="0" dirty="0">
                <a:solidFill>
                  <a:srgbClr val="202124"/>
                </a:solidFill>
                <a:effectLst/>
                <a:latin typeface="Roboto" panose="02000000000000000000" pitchFamily="2" charset="0"/>
              </a:rPr>
              <a:t>• check for different songs with same name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moaning</a:t>
            </a:r>
            <a:br>
              <a:rPr lang="en-GB" dirty="0"/>
            </a:br>
            <a:br>
              <a:rPr lang="en-GB" dirty="0"/>
            </a:br>
            <a:r>
              <a:rPr lang="en-GB" b="0" i="0" dirty="0">
                <a:solidFill>
                  <a:srgbClr val="202124"/>
                </a:solidFill>
                <a:effectLst/>
                <a:latin typeface="Roboto" panose="02000000000000000000" pitchFamily="2" charset="0"/>
              </a:rPr>
              <a:t>Method</a:t>
            </a:r>
            <a:br>
              <a:rPr lang="en-GB" dirty="0"/>
            </a:br>
            <a:r>
              <a:rPr lang="en-GB" b="0" i="0" dirty="0">
                <a:solidFill>
                  <a:srgbClr val="202124"/>
                </a:solidFill>
                <a:effectLst/>
                <a:latin typeface="Roboto" panose="02000000000000000000" pitchFamily="2" charset="0"/>
              </a:rPr>
              <a:t>• collect data as above</a:t>
            </a:r>
            <a:br>
              <a:rPr lang="en-GB" dirty="0"/>
            </a:br>
            <a:r>
              <a:rPr lang="en-GB" b="0" i="0" dirty="0">
                <a:solidFill>
                  <a:srgbClr val="202124"/>
                </a:solidFill>
                <a:effectLst/>
                <a:latin typeface="Roboto" panose="02000000000000000000" pitchFamily="2" charset="0"/>
              </a:rPr>
              <a:t>• implement J&amp;L features for input audio with 5d vector as output (is this actually the first paper? See issues)(and Russell model? With 2d output vector, to see if overall emotion has effect). Output =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(Check if that had been used)</a:t>
            </a:r>
            <a:br>
              <a:rPr lang="en-GB" dirty="0"/>
            </a:br>
            <a:r>
              <a:rPr lang="en-GB" b="0" i="0" dirty="0">
                <a:solidFill>
                  <a:srgbClr val="202124"/>
                </a:solidFill>
                <a:effectLst/>
                <a:latin typeface="Roboto" panose="02000000000000000000" pitchFamily="2" charset="0"/>
              </a:rPr>
              <a:t>• Get </a:t>
            </a:r>
            <a:r>
              <a:rPr lang="en-GB" b="0" i="0" dirty="0" err="1">
                <a:solidFill>
                  <a:srgbClr val="202124"/>
                </a:solidFill>
                <a:effectLst/>
                <a:latin typeface="Roboto" panose="02000000000000000000" pitchFamily="2" charset="0"/>
              </a:rPr>
              <a:t>emovectors</a:t>
            </a:r>
            <a:r>
              <a:rPr lang="en-GB" b="0" i="0" dirty="0">
                <a:solidFill>
                  <a:srgbClr val="202124"/>
                </a:solidFill>
                <a:effectLst/>
                <a:latin typeface="Roboto" panose="02000000000000000000" pitchFamily="2" charset="0"/>
              </a:rPr>
              <a:t> :) for each song in analysis data</a:t>
            </a:r>
            <a:br>
              <a:rPr lang="en-GB" dirty="0"/>
            </a:br>
            <a:r>
              <a:rPr lang="en-GB" b="0" i="0" dirty="0">
                <a:solidFill>
                  <a:srgbClr val="202124"/>
                </a:solidFill>
                <a:effectLst/>
                <a:latin typeface="Roboto" panose="02000000000000000000" pitchFamily="2" charset="0"/>
              </a:rPr>
              <a:t>• Statistical analysis across songs matched to ranking to verify hypothesis</a:t>
            </a:r>
            <a:br>
              <a:rPr lang="en-GB" dirty="0"/>
            </a:br>
            <a:br>
              <a:rPr lang="en-GB" dirty="0"/>
            </a:br>
            <a:r>
              <a:rPr lang="en-GB" b="0" i="0" dirty="0">
                <a:solidFill>
                  <a:srgbClr val="202124"/>
                </a:solidFill>
                <a:effectLst/>
                <a:latin typeface="Roboto" panose="02000000000000000000" pitchFamily="2" charset="0"/>
              </a:rPr>
              <a:t>Issues</a:t>
            </a:r>
            <a:br>
              <a:rPr lang="en-GB" dirty="0"/>
            </a:br>
            <a:r>
              <a:rPr lang="en-GB" b="0" i="0" dirty="0">
                <a:solidFill>
                  <a:srgbClr val="202124"/>
                </a:solidFill>
                <a:effectLst/>
                <a:latin typeface="Roboto" panose="02000000000000000000" pitchFamily="2" charset="0"/>
              </a:rPr>
              <a:t>• isolating individual improvisations vs analysing the whole track- this needs to be clearly linked to the rankings</a:t>
            </a:r>
            <a:br>
              <a:rPr lang="en-GB" dirty="0"/>
            </a:br>
            <a:r>
              <a:rPr lang="en-GB" b="0" i="0" dirty="0">
                <a:solidFill>
                  <a:srgbClr val="202124"/>
                </a:solidFill>
                <a:effectLst/>
                <a:latin typeface="Roboto" panose="02000000000000000000" pitchFamily="2" charset="0"/>
              </a:rPr>
              <a:t>• rankings need to be very solid benchmarks</a:t>
            </a:r>
            <a:br>
              <a:rPr lang="en-GB" dirty="0"/>
            </a:br>
            <a:r>
              <a:rPr lang="en-GB" b="0" i="0" dirty="0">
                <a:solidFill>
                  <a:srgbClr val="202124"/>
                </a:solidFill>
                <a:effectLst/>
                <a:latin typeface="Roboto" panose="02000000000000000000" pitchFamily="2" charset="0"/>
              </a:rPr>
              <a:t>• Is the impro creative because of the individual improvising, or the group? I assume collective creativity - why? Because music impro is inherently social (citation) and group impro is constructed around interaction (cite, jazz theory examples too)</a:t>
            </a:r>
            <a:br>
              <a:rPr lang="en-GB" dirty="0"/>
            </a:br>
            <a:r>
              <a:rPr lang="en-GB" b="0" i="0" dirty="0">
                <a:solidFill>
                  <a:srgbClr val="202124"/>
                </a:solidFill>
                <a:effectLst/>
                <a:latin typeface="Roboto" panose="02000000000000000000" pitchFamily="2" charset="0"/>
              </a:rPr>
              <a:t>* to what extent does the chord sequence/ lead sheet melody influence creativity? In this work, this is controlled for through analysing multiple examples over the same chord sequence. Where possible, will also compare improvisations seeded from different lead sheet melodies, using the same chord sequence </a:t>
            </a:r>
            <a:r>
              <a:rPr lang="en-GB" b="0" i="0" dirty="0" err="1">
                <a:solidFill>
                  <a:srgbClr val="202124"/>
                </a:solidFill>
                <a:effectLst/>
                <a:latin typeface="Roboto" panose="02000000000000000000" pitchFamily="2" charset="0"/>
              </a:rPr>
              <a:t>eg</a:t>
            </a:r>
            <a:r>
              <a:rPr lang="en-GB" b="0" i="0" dirty="0">
                <a:solidFill>
                  <a:srgbClr val="202124"/>
                </a:solidFill>
                <a:effectLst/>
                <a:latin typeface="Roboto" panose="02000000000000000000" pitchFamily="2" charset="0"/>
              </a:rPr>
              <a:t> 12 bar blues, rhythm changes</a:t>
            </a:r>
            <a:br>
              <a:rPr lang="en-GB" dirty="0"/>
            </a:br>
            <a:r>
              <a:rPr lang="en-GB" b="0" i="0" dirty="0">
                <a:solidFill>
                  <a:srgbClr val="202124"/>
                </a:solidFill>
                <a:effectLst/>
                <a:latin typeface="Roboto" panose="02000000000000000000" pitchFamily="2" charset="0"/>
              </a:rPr>
              <a:t>* Rankings will be biased by popularity of the musicians involved and how well known they are - control by looking at tracks matched by rough date, and also will be interesting to evaluate newer tracks by lesser known artists - can I detect up and coming stars? (Can use </a:t>
            </a:r>
            <a:r>
              <a:rPr lang="en-GB" b="0" i="0" dirty="0" err="1">
                <a:solidFill>
                  <a:srgbClr val="202124"/>
                </a:solidFill>
                <a:effectLst/>
                <a:latin typeface="Roboto" panose="02000000000000000000" pitchFamily="2" charset="0"/>
              </a:rPr>
              <a:t>spotipy</a:t>
            </a:r>
            <a:r>
              <a:rPr lang="en-GB" b="0" i="0" dirty="0">
                <a:solidFill>
                  <a:srgbClr val="202124"/>
                </a:solidFill>
                <a:effectLst/>
                <a:latin typeface="Roboto" panose="02000000000000000000" pitchFamily="2" charset="0"/>
              </a:rPr>
              <a:t> for metadata on artist popularity, will need to be scaled relative to all jazz artists in my dataset)</a:t>
            </a:r>
            <a:br>
              <a:rPr lang="en-GB" dirty="0"/>
            </a:br>
            <a:r>
              <a:rPr lang="en-GB" b="0" i="0" dirty="0">
                <a:solidFill>
                  <a:srgbClr val="202124"/>
                </a:solidFill>
                <a:effectLst/>
                <a:latin typeface="Roboto" panose="02000000000000000000" pitchFamily="2" charset="0"/>
              </a:rPr>
              <a:t>* jazz is a term that covers many sub genres, how appropriate is it to compare, say free jazz to dixie? ..... maybe can check this in analysis if deep enough data</a:t>
            </a:r>
            <a:br>
              <a:rPr lang="en-GB" dirty="0"/>
            </a:br>
            <a:r>
              <a:rPr lang="en-GB" b="0" i="0" dirty="0">
                <a:solidFill>
                  <a:srgbClr val="202124"/>
                </a:solidFill>
                <a:effectLst/>
                <a:latin typeface="Roboto" panose="02000000000000000000" pitchFamily="2" charset="0"/>
              </a:rPr>
              <a:t>* what about improvisations that aren't jazz? Maybe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need to be careful here and say 'impro' rather than jazz, though that might not work as the </a:t>
            </a:r>
            <a:r>
              <a:rPr lang="en-GB" b="0" i="0" dirty="0" err="1">
                <a:solidFill>
                  <a:srgbClr val="202124"/>
                </a:solidFill>
                <a:effectLst/>
                <a:latin typeface="Roboto" panose="02000000000000000000" pitchFamily="2" charset="0"/>
              </a:rPr>
              <a:t>leadsheet</a:t>
            </a:r>
            <a:r>
              <a:rPr lang="en-GB" b="0" i="0" dirty="0">
                <a:solidFill>
                  <a:srgbClr val="202124"/>
                </a:solidFill>
                <a:effectLst/>
                <a:latin typeface="Roboto" panose="02000000000000000000" pitchFamily="2" charset="0"/>
              </a:rPr>
              <a:t>/chord sequence idea is inspired by jazz. I need to be careful how to frame this. I can emphasise my scope is on improvisations around a lead sheet/ chord sequence model (explain what this is), typically but not exclusively found in jazz impro... acknowledging too that not all jazz is in this model (I can cite Alex Hawkins as example!)</a:t>
            </a:r>
            <a:br>
              <a:rPr lang="en-GB" dirty="0"/>
            </a:br>
            <a:r>
              <a:rPr lang="en-GB" b="0" i="0" dirty="0">
                <a:solidFill>
                  <a:srgbClr val="202124"/>
                </a:solidFill>
                <a:effectLst/>
                <a:latin typeface="Roboto" panose="02000000000000000000" pitchFamily="2" charset="0"/>
              </a:rPr>
              <a:t>* I assume that for J&amp;L all audio features contribute equally to the emotion... check original paper and any follow up work. Can </a:t>
            </a:r>
            <a:r>
              <a:rPr lang="en-GB" b="0" i="0" dirty="0" err="1">
                <a:solidFill>
                  <a:srgbClr val="202124"/>
                </a:solidFill>
                <a:effectLst/>
                <a:latin typeface="Roboto" panose="02000000000000000000" pitchFamily="2" charset="0"/>
              </a:rPr>
              <a:t>i</a:t>
            </a:r>
            <a:r>
              <a:rPr lang="en-GB" b="0" i="0" dirty="0">
                <a:solidFill>
                  <a:srgbClr val="202124"/>
                </a:solidFill>
                <a:effectLst/>
                <a:latin typeface="Roboto" panose="02000000000000000000" pitchFamily="2" charset="0"/>
              </a:rPr>
              <a:t> validate this against any annotated datasets (ideally jazz)? Is this actually the first paper?</a:t>
            </a:r>
            <a:br>
              <a:rPr lang="en-GB" dirty="0"/>
            </a:br>
            <a:r>
              <a:rPr lang="en-GB" b="0" i="0" dirty="0">
                <a:solidFill>
                  <a:srgbClr val="202124"/>
                </a:solidFill>
                <a:effectLst/>
                <a:latin typeface="Roboto" panose="02000000000000000000" pitchFamily="2" charset="0"/>
              </a:rPr>
              <a:t>* is it worth doing analysis across an artist, to calculate their most creative impro? Might be verifiable against people's rankings? Controversial again otherwise, but possible. Difficulty with groups- what is the artist? The lead name on the record? Or that specific combination of musicians? Could be a fun initial experiment pointing to future work?</a:t>
            </a:r>
            <a:br>
              <a:rPr lang="en-GB" dirty="0"/>
            </a:br>
            <a:br>
              <a:rPr lang="en-GB" dirty="0"/>
            </a:br>
            <a:r>
              <a:rPr lang="en-GB" b="0" i="0" dirty="0">
                <a:solidFill>
                  <a:srgbClr val="202124"/>
                </a:solidFill>
                <a:effectLst/>
                <a:latin typeface="Roboto" panose="02000000000000000000" pitchFamily="2" charset="0"/>
              </a:rPr>
              <a:t>Assumptions:</a:t>
            </a:r>
            <a:br>
              <a:rPr lang="en-GB" dirty="0"/>
            </a:br>
            <a:r>
              <a:rPr lang="en-GB" b="0" i="0" dirty="0">
                <a:solidFill>
                  <a:srgbClr val="202124"/>
                </a:solidFill>
                <a:effectLst/>
                <a:latin typeface="Roboto" panose="02000000000000000000" pitchFamily="2" charset="0"/>
              </a:rPr>
              <a:t>* Improvisation is creative process where the outputs are closely tied to the live process.</a:t>
            </a:r>
            <a:br>
              <a:rPr lang="en-GB" dirty="0"/>
            </a:br>
            <a:r>
              <a:rPr lang="en-GB" b="0" i="0" dirty="0">
                <a:solidFill>
                  <a:srgbClr val="202124"/>
                </a:solidFill>
                <a:effectLst/>
                <a:latin typeface="Roboto" panose="02000000000000000000" pitchFamily="2" charset="0"/>
              </a:rPr>
              <a:t>• emotional content in the music can be used as a proxy for emotional involvement</a:t>
            </a:r>
            <a:br>
              <a:rPr lang="en-GB" dirty="0"/>
            </a:br>
            <a:r>
              <a:rPr lang="en-GB" b="0" i="0" dirty="0">
                <a:solidFill>
                  <a:srgbClr val="202124"/>
                </a:solidFill>
                <a:effectLst/>
                <a:latin typeface="Roboto" panose="02000000000000000000" pitchFamily="2" charset="0"/>
              </a:rPr>
              <a:t>• emotional content can be represented using either Russell valence and arousal model or the 5 key emotions as captured by </a:t>
            </a:r>
            <a:r>
              <a:rPr lang="en-GB" b="0" i="0" dirty="0" err="1">
                <a:solidFill>
                  <a:srgbClr val="202124"/>
                </a:solidFill>
                <a:effectLst/>
                <a:latin typeface="Roboto" panose="02000000000000000000" pitchFamily="2" charset="0"/>
              </a:rPr>
              <a:t>Juslin</a:t>
            </a:r>
            <a:r>
              <a:rPr lang="en-GB" b="0" i="0" dirty="0">
                <a:solidFill>
                  <a:srgbClr val="202124"/>
                </a:solidFill>
                <a:effectLst/>
                <a:latin typeface="Roboto" panose="02000000000000000000" pitchFamily="2" charset="0"/>
              </a:rPr>
              <a:t> and </a:t>
            </a:r>
            <a:r>
              <a:rPr lang="en-GB" b="0" i="0" dirty="0" err="1">
                <a:solidFill>
                  <a:srgbClr val="202124"/>
                </a:solidFill>
                <a:effectLst/>
                <a:latin typeface="Roboto" panose="02000000000000000000" pitchFamily="2" charset="0"/>
              </a:rPr>
              <a:t>Laukka</a:t>
            </a:r>
            <a:r>
              <a:rPr lang="en-GB" b="0" i="0" dirty="0">
                <a:solidFill>
                  <a:srgbClr val="202124"/>
                </a:solidFill>
                <a:effectLst/>
                <a:latin typeface="Roboto" panose="02000000000000000000" pitchFamily="2" charset="0"/>
              </a:rPr>
              <a:t>. Russell ok for summative but not for magnitude, so J&amp;L better?</a:t>
            </a:r>
            <a:br>
              <a:rPr lang="en-GB" dirty="0"/>
            </a:br>
            <a:r>
              <a:rPr lang="en-GB" b="0" i="0" dirty="0">
                <a:solidFill>
                  <a:srgbClr val="202124"/>
                </a:solidFill>
                <a:effectLst/>
                <a:latin typeface="Roboto" panose="02000000000000000000" pitchFamily="2" charset="0"/>
              </a:rPr>
              <a:t>• Intention and emotional involvement are recognised outside my work, as part of the key contributors to musical creativity (alongside social interaction and communication, and domain competence)</a:t>
            </a:r>
            <a:br>
              <a:rPr lang="en-GB" dirty="0"/>
            </a:br>
            <a:r>
              <a:rPr lang="en-GB" b="0" i="0" dirty="0">
                <a:solidFill>
                  <a:srgbClr val="202124"/>
                </a:solidFill>
                <a:effectLst/>
                <a:latin typeface="Roboto" panose="02000000000000000000" pitchFamily="2" charset="0"/>
              </a:rPr>
              <a:t>• I can use 'song' or 'chart' to represent lead sheet plus chord (chart probably better, but more confusing for a non </a:t>
            </a:r>
            <a:r>
              <a:rPr lang="en-GB" b="0" i="0" dirty="0" err="1">
                <a:solidFill>
                  <a:srgbClr val="202124"/>
                </a:solidFill>
                <a:effectLst/>
                <a:latin typeface="Roboto" panose="02000000000000000000" pitchFamily="2" charset="0"/>
              </a:rPr>
              <a:t>jazzer</a:t>
            </a:r>
            <a:r>
              <a:rPr lang="en-GB" b="0" i="0" dirty="0">
                <a:solidFill>
                  <a:srgbClr val="202124"/>
                </a:solidFill>
                <a:effectLst/>
                <a:latin typeface="Roboto" panose="02000000000000000000" pitchFamily="2" charset="0"/>
              </a:rPr>
              <a:t>?)</a:t>
            </a:r>
            <a:br>
              <a:rPr lang="en-GB" dirty="0"/>
            </a:br>
            <a:br>
              <a:rPr lang="en-GB" dirty="0"/>
            </a:br>
            <a:r>
              <a:rPr lang="en-GB" b="0" i="0" dirty="0">
                <a:solidFill>
                  <a:srgbClr val="202124"/>
                </a:solidFill>
                <a:effectLst/>
                <a:latin typeface="Roboto" panose="02000000000000000000" pitchFamily="2" charset="0"/>
              </a:rPr>
              <a:t>Future work</a:t>
            </a:r>
            <a:br>
              <a:rPr lang="en-GB" dirty="0"/>
            </a:br>
            <a:r>
              <a:rPr lang="en-GB" b="0" i="0" dirty="0">
                <a:solidFill>
                  <a:srgbClr val="202124"/>
                </a:solidFill>
                <a:effectLst/>
                <a:latin typeface="Roboto" panose="02000000000000000000" pitchFamily="2" charset="0"/>
              </a:rPr>
              <a:t>• intention - can this be captured by showing presence of a musical narrative? How?</a:t>
            </a:r>
            <a:br>
              <a:rPr lang="en-GB" dirty="0"/>
            </a:br>
            <a:r>
              <a:rPr lang="en-GB" b="0" i="0" dirty="0">
                <a:solidFill>
                  <a:srgbClr val="202124"/>
                </a:solidFill>
                <a:effectLst/>
                <a:latin typeface="Roboto" panose="02000000000000000000" pitchFamily="2" charset="0"/>
              </a:rPr>
              <a:t>• how does the chord sequence influence creativity potential? Future work on optimising chord sequences for creativity</a:t>
            </a:r>
            <a:br>
              <a:rPr lang="en-GB" dirty="0"/>
            </a:br>
            <a:r>
              <a:rPr lang="en-GB" b="0" i="0" dirty="0">
                <a:solidFill>
                  <a:srgbClr val="202124"/>
                </a:solidFill>
                <a:effectLst/>
                <a:latin typeface="Roboto" panose="02000000000000000000" pitchFamily="2" charset="0"/>
              </a:rPr>
              <a:t>• could analyse creativity of an individual artist across different groups.. see in what groups they (collectively) produce most creative impro..... but difficult to do without</a:t>
            </a:r>
            <a:endParaRPr lang="en-GB" dirty="0"/>
          </a:p>
        </p:txBody>
      </p:sp>
      <p:sp>
        <p:nvSpPr>
          <p:cNvPr id="4" name="Slide Number Placeholder 3">
            <a:extLst>
              <a:ext uri="{FF2B5EF4-FFF2-40B4-BE49-F238E27FC236}">
                <a16:creationId xmlns:a16="http://schemas.microsoft.com/office/drawing/2014/main" id="{11F96916-8C7C-C494-130D-922A8F2725EA}"/>
              </a:ext>
            </a:extLst>
          </p:cNvPr>
          <p:cNvSpPr>
            <a:spLocks noGrp="1"/>
          </p:cNvSpPr>
          <p:nvPr>
            <p:ph type="sldNum" sz="quarter" idx="5"/>
          </p:nvPr>
        </p:nvSpPr>
        <p:spPr/>
        <p:txBody>
          <a:bodyPr/>
          <a:lstStyle/>
          <a:p>
            <a:fld id="{096EE22E-1E2D-1F48-A82F-5A2C2FD2407B}" type="slidenum">
              <a:rPr lang="en-GB" smtClean="0"/>
              <a:t>9</a:t>
            </a:fld>
            <a:endParaRPr lang="en-GB"/>
          </a:p>
        </p:txBody>
      </p:sp>
    </p:spTree>
    <p:extLst>
      <p:ext uri="{BB962C8B-B14F-4D97-AF65-F5344CB8AC3E}">
        <p14:creationId xmlns:p14="http://schemas.microsoft.com/office/powerpoint/2010/main" val="314530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97163" y="509588"/>
            <a:ext cx="4532312" cy="25495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4B663F-FE7E-487F-B07F-3A770B0BE146}" type="slidenum">
              <a:rPr lang="en-GB" smtClean="0"/>
              <a:pPr/>
              <a:t>10</a:t>
            </a:fld>
            <a:endParaRPr lang="en-GB"/>
          </a:p>
        </p:txBody>
      </p:sp>
    </p:spTree>
    <p:extLst>
      <p:ext uri="{BB962C8B-B14F-4D97-AF65-F5344CB8AC3E}">
        <p14:creationId xmlns:p14="http://schemas.microsoft.com/office/powerpoint/2010/main" val="2137214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GB" dirty="0"/>
            </a:br>
            <a:r>
              <a:rPr lang="en-GB" sz="1200" b="1" i="0" u="none" strike="noStrike" kern="1200" dirty="0">
                <a:solidFill>
                  <a:schemeClr val="tx1"/>
                </a:solidFill>
                <a:effectLst/>
                <a:latin typeface="+mn-lt"/>
                <a:ea typeface="+mn-ea"/>
                <a:cs typeface="+mn-cs"/>
              </a:rPr>
              <a:t>Y, </a:t>
            </a:r>
            <a:r>
              <a:rPr lang="en-GB" sz="1200" b="1" i="0" u="none" strike="noStrike" kern="1200" dirty="0" err="1">
                <a:solidFill>
                  <a:schemeClr val="tx1"/>
                </a:solidFill>
                <a:effectLst/>
                <a:latin typeface="+mn-lt"/>
                <a:ea typeface="+mn-ea"/>
                <a:cs typeface="+mn-cs"/>
              </a:rPr>
              <a:t>sr</a:t>
            </a:r>
            <a:endParaRPr lang="en-GB" b="1" dirty="0">
              <a:effectLst/>
            </a:endParaRPr>
          </a:p>
          <a:p>
            <a:pPr rtl="0"/>
            <a:r>
              <a:rPr lang="en-GB" sz="1200" b="0" i="0" u="none" strike="noStrike" kern="1200" dirty="0">
                <a:solidFill>
                  <a:schemeClr val="tx1"/>
                </a:solidFill>
                <a:effectLst/>
                <a:latin typeface="+mn-lt"/>
                <a:ea typeface="+mn-ea"/>
                <a:cs typeface="+mn-cs"/>
              </a:rPr>
              <a:t>y= data as waveform </a:t>
            </a:r>
            <a:endParaRPr lang="en-GB" dirty="0">
              <a:effectLst/>
            </a:endParaRPr>
          </a:p>
          <a:p>
            <a:pPr rtl="0"/>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sample rate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3"/>
              </a:rPr>
              <a:t>https://librosa.org/doc/main/tutorial.html</a:t>
            </a:r>
            <a:endParaRPr lang="en-GB" dirty="0">
              <a:effectLst/>
            </a:endParaRPr>
          </a:p>
          <a:p>
            <a:pPr rtl="0"/>
            <a:r>
              <a:rPr lang="en-GB" sz="1200" b="0" i="0" u="none" strike="noStrike" kern="1200" dirty="0">
                <a:solidFill>
                  <a:schemeClr val="tx1"/>
                </a:solidFill>
                <a:effectLst/>
                <a:latin typeface="+mn-lt"/>
                <a:ea typeface="+mn-ea"/>
                <a:cs typeface="+mn-cs"/>
              </a:rPr>
              <a:t>"y,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 </a:t>
            </a:r>
            <a:r>
              <a:rPr lang="en-GB" sz="1200" b="0" i="0" u="none" strike="noStrike" kern="1200" dirty="0" err="1">
                <a:solidFill>
                  <a:schemeClr val="tx1"/>
                </a:solidFill>
                <a:effectLst/>
                <a:latin typeface="+mn-lt"/>
                <a:ea typeface="+mn-ea"/>
                <a:cs typeface="+mn-cs"/>
              </a:rPr>
              <a:t>librosa.load</a:t>
            </a:r>
            <a:r>
              <a:rPr lang="en-GB" sz="1200" b="0" i="0" u="none" strike="noStrike" kern="1200" dirty="0">
                <a:solidFill>
                  <a:schemeClr val="tx1"/>
                </a:solidFill>
                <a:effectLst/>
                <a:latin typeface="+mn-lt"/>
                <a:ea typeface="+mn-ea"/>
                <a:cs typeface="+mn-cs"/>
              </a:rPr>
              <a:t>(filename)</a:t>
            </a:r>
            <a:endParaRPr lang="en-GB" dirty="0">
              <a:effectLst/>
            </a:endParaRPr>
          </a:p>
          <a:p>
            <a:pPr rtl="0"/>
            <a:r>
              <a:rPr lang="en-GB" sz="1200" b="0" i="0" u="none" strike="noStrike" kern="1200" dirty="0">
                <a:solidFill>
                  <a:schemeClr val="tx1"/>
                </a:solidFill>
                <a:effectLst/>
                <a:latin typeface="+mn-lt"/>
                <a:ea typeface="+mn-ea"/>
                <a:cs typeface="+mn-cs"/>
              </a:rPr>
              <a:t>loads and decodes the audio as a time series y, represented as a one-dimensional NumPy floating point array. The variable </a:t>
            </a:r>
            <a:r>
              <a:rPr lang="en-GB" sz="1200" b="0" i="0" u="none" strike="noStrike" kern="1200" dirty="0" err="1">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 contains the sampling rate of y, that is, the number of samples per second of audio. By default, all audio is mixed to mono and resampled to 22050 Hz at load time."</a:t>
            </a:r>
            <a:endParaRPr lang="en-GB" dirty="0">
              <a:effectLst/>
            </a:endParaRPr>
          </a:p>
          <a:p>
            <a:pPr rtl="0"/>
            <a:br>
              <a:rPr lang="en-GB" dirty="0"/>
            </a:br>
            <a:r>
              <a:rPr lang="en-GB" sz="1200" b="0" i="0" u="none" strike="noStrike" kern="1200" dirty="0">
                <a:solidFill>
                  <a:schemeClr val="tx1"/>
                </a:solidFill>
                <a:effectLst/>
                <a:latin typeface="+mn-lt"/>
                <a:ea typeface="+mn-ea"/>
                <a:cs typeface="+mn-cs"/>
                <a:hlinkClick r:id="rId4"/>
              </a:rPr>
              <a:t>https://librosa.org/doc/main/glossary.html#term-time-series</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time series</a:t>
            </a:r>
            <a:endParaRPr lang="en-GB" dirty="0">
              <a:effectLst/>
            </a:endParaRPr>
          </a:p>
          <a:p>
            <a:pPr rtl="0"/>
            <a:r>
              <a:rPr lang="en-GB" sz="1200" b="0" i="0" u="none" strike="noStrike" kern="1200" dirty="0">
                <a:solidFill>
                  <a:schemeClr val="tx1"/>
                </a:solidFill>
                <a:effectLst/>
                <a:latin typeface="+mn-lt"/>
                <a:ea typeface="+mn-ea"/>
                <a:cs typeface="+mn-cs"/>
              </a:rPr>
              <a:t>Typically an audio signal, denoted by </a:t>
            </a:r>
            <a:r>
              <a:rPr lang="en-GB" sz="1200" b="0" i="1" u="none" strike="noStrike" kern="1200" dirty="0">
                <a:solidFill>
                  <a:schemeClr val="tx1"/>
                </a:solidFill>
                <a:effectLst/>
                <a:latin typeface="+mn-lt"/>
                <a:ea typeface="+mn-ea"/>
                <a:cs typeface="+mn-cs"/>
              </a:rPr>
              <a:t>y</a:t>
            </a:r>
            <a:r>
              <a:rPr lang="en-GB" sz="1200" b="0" i="0" u="none" strike="noStrike" kern="1200" dirty="0">
                <a:solidFill>
                  <a:schemeClr val="tx1"/>
                </a:solidFill>
                <a:effectLst/>
                <a:latin typeface="+mn-lt"/>
                <a:ea typeface="+mn-ea"/>
                <a:cs typeface="+mn-cs"/>
              </a:rPr>
              <a:t>, and represented as a one-dimensional </a:t>
            </a:r>
            <a:r>
              <a:rPr lang="en-GB" sz="1200" b="0" i="1" u="none" strike="noStrike" kern="1200" dirty="0" err="1">
                <a:solidFill>
                  <a:schemeClr val="tx1"/>
                </a:solidFill>
                <a:effectLst/>
                <a:latin typeface="+mn-lt"/>
                <a:ea typeface="+mn-ea"/>
                <a:cs typeface="+mn-cs"/>
              </a:rPr>
              <a:t>numpy.ndarray</a:t>
            </a:r>
            <a:r>
              <a:rPr lang="en-GB" sz="1200" b="0" i="0" u="none" strike="noStrike" kern="1200" dirty="0">
                <a:solidFill>
                  <a:schemeClr val="tx1"/>
                </a:solidFill>
                <a:effectLst/>
                <a:latin typeface="+mn-lt"/>
                <a:ea typeface="+mn-ea"/>
                <a:cs typeface="+mn-cs"/>
              </a:rPr>
              <a:t> of floating-point values. </a:t>
            </a:r>
            <a:r>
              <a:rPr lang="en-GB" sz="1200" b="0" i="1" u="none" strike="noStrike" kern="1200" dirty="0">
                <a:solidFill>
                  <a:schemeClr val="tx1"/>
                </a:solidFill>
                <a:effectLst/>
                <a:latin typeface="+mn-lt"/>
                <a:ea typeface="+mn-ea"/>
                <a:cs typeface="+mn-cs"/>
              </a:rPr>
              <a:t>y[t]</a:t>
            </a:r>
            <a:r>
              <a:rPr lang="en-GB" sz="1200" b="0" i="0" u="none" strike="noStrike" kern="1200" dirty="0">
                <a:solidFill>
                  <a:schemeClr val="tx1"/>
                </a:solidFill>
                <a:effectLst/>
                <a:latin typeface="+mn-lt"/>
                <a:ea typeface="+mn-ea"/>
                <a:cs typeface="+mn-cs"/>
              </a:rPr>
              <a:t> corresponds to amplitude of the waveform at sample </a:t>
            </a:r>
            <a:r>
              <a:rPr lang="en-GB" sz="1200" b="0" i="1" u="none" strike="noStrike" kern="1200" dirty="0">
                <a:solidFill>
                  <a:schemeClr val="tx1"/>
                </a:solidFill>
                <a:effectLst/>
                <a:latin typeface="+mn-lt"/>
                <a:ea typeface="+mn-ea"/>
                <a:cs typeface="+mn-cs"/>
              </a:rPr>
              <a:t>t</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0" i="0" u="none" strike="noStrike" kern="1200" dirty="0">
                <a:solidFill>
                  <a:schemeClr val="tx1"/>
                </a:solidFill>
                <a:effectLst/>
                <a:latin typeface="+mn-lt"/>
                <a:ea typeface="+mn-ea"/>
                <a:cs typeface="+mn-cs"/>
              </a:rPr>
              <a:t>Also</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sampling rate</a:t>
            </a:r>
            <a:endParaRPr lang="en-GB" dirty="0">
              <a:effectLst/>
            </a:endParaRPr>
          </a:p>
          <a:p>
            <a:pPr rtl="0"/>
            <a:r>
              <a:rPr lang="en-GB" sz="1200" b="0" i="0" u="none" strike="noStrike" kern="1200" dirty="0">
                <a:solidFill>
                  <a:schemeClr val="tx1"/>
                </a:solidFill>
                <a:effectLst/>
                <a:latin typeface="+mn-lt"/>
                <a:ea typeface="+mn-ea"/>
                <a:cs typeface="+mn-cs"/>
              </a:rPr>
              <a:t>The number of samples per second of a time series. This is denoted by a positive number </a:t>
            </a:r>
            <a:r>
              <a:rPr lang="en-GB" sz="1200" b="0" i="1" u="none" strike="noStrike" kern="1200" dirty="0">
                <a:solidFill>
                  <a:schemeClr val="tx1"/>
                </a:solidFill>
                <a:effectLst/>
                <a:latin typeface="+mn-lt"/>
                <a:ea typeface="+mn-ea"/>
                <a:cs typeface="+mn-cs"/>
              </a:rPr>
              <a:t>sr</a:t>
            </a:r>
            <a:r>
              <a:rPr lang="en-GB" sz="1200" b="0" i="0" u="none" strike="noStrike" kern="1200" dirty="0">
                <a:solidFill>
                  <a:schemeClr val="tx1"/>
                </a:solidFill>
                <a:effectLst/>
                <a:latin typeface="+mn-lt"/>
                <a:ea typeface="+mn-ea"/>
                <a:cs typeface="+mn-cs"/>
              </a:rPr>
              <a:t>.</a:t>
            </a:r>
            <a:endParaRPr lang="en-GB" dirty="0">
              <a:effectLst/>
            </a:endParaRPr>
          </a:p>
          <a:p>
            <a:pPr rtl="0"/>
            <a:r>
              <a:rPr lang="en-GB" sz="1200" b="1" i="0" u="none" strike="noStrike" kern="1200" dirty="0">
                <a:solidFill>
                  <a:schemeClr val="tx1"/>
                </a:solidFill>
                <a:effectLst/>
                <a:latin typeface="+mn-lt"/>
                <a:ea typeface="+mn-ea"/>
                <a:cs typeface="+mn-cs"/>
              </a:rPr>
              <a:t>frame</a:t>
            </a:r>
            <a:endParaRPr lang="en-GB" dirty="0">
              <a:effectLst/>
            </a:endParaRPr>
          </a:p>
          <a:p>
            <a:pPr rtl="0"/>
            <a:r>
              <a:rPr lang="en-GB" sz="1200" b="0" i="0" u="none" strike="noStrike" kern="1200" dirty="0">
                <a:solidFill>
                  <a:schemeClr val="tx1"/>
                </a:solidFill>
                <a:effectLst/>
                <a:latin typeface="+mn-lt"/>
                <a:ea typeface="+mn-ea"/>
                <a:cs typeface="+mn-cs"/>
              </a:rPr>
              <a:t>A short slice of a time series used for analysis purposes. This usually corresponds to a single column of a spectrogram matrix."</a:t>
            </a:r>
            <a:endParaRPr lang="en-GB" dirty="0">
              <a:effectLst/>
            </a:endParaRPr>
          </a:p>
          <a:p>
            <a:pPr rtl="0"/>
            <a:r>
              <a:rPr lang="en-GB" sz="1200" b="0" i="0" u="none" strike="noStrike" kern="1200" dirty="0">
                <a:solidFill>
                  <a:schemeClr val="tx1"/>
                </a:solidFill>
                <a:effectLst/>
                <a:latin typeface="+mn-lt"/>
                <a:ea typeface="+mn-ea"/>
                <a:cs typeface="+mn-cs"/>
              </a:rPr>
              <a:t>"</a:t>
            </a:r>
            <a:r>
              <a:rPr lang="en-GB" sz="1200" b="1" i="0" u="none" strike="noStrike" kern="1200" dirty="0">
                <a:solidFill>
                  <a:schemeClr val="tx1"/>
                </a:solidFill>
                <a:effectLst/>
                <a:latin typeface="+mn-lt"/>
                <a:ea typeface="+mn-ea"/>
                <a:cs typeface="+mn-cs"/>
              </a:rPr>
              <a:t>spectrogram</a:t>
            </a:r>
            <a:endParaRPr lang="en-GB" dirty="0">
              <a:effectLst/>
            </a:endParaRPr>
          </a:p>
          <a:p>
            <a:r>
              <a:rPr lang="en-GB" sz="1200" b="0" i="0" u="none" strike="noStrike" kern="1200" dirty="0">
                <a:solidFill>
                  <a:schemeClr val="tx1"/>
                </a:solidFill>
                <a:effectLst/>
                <a:latin typeface="+mn-lt"/>
                <a:ea typeface="+mn-ea"/>
                <a:cs typeface="+mn-cs"/>
              </a:rPr>
              <a:t>A matrix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where the rows index frequency bins, and the columns index frames (time). Spectrograms can be either real-valued or complex-valued. By convention, real-valued spectrograms are denoted as </a:t>
            </a:r>
            <a:r>
              <a:rPr lang="en-GB" sz="1200" b="0" i="1" u="none" strike="noStrike" kern="1200" dirty="0" err="1">
                <a:solidFill>
                  <a:schemeClr val="tx1"/>
                </a:solidFill>
                <a:effectLst/>
                <a:latin typeface="+mn-lt"/>
                <a:ea typeface="+mn-ea"/>
                <a:cs typeface="+mn-cs"/>
              </a:rPr>
              <a:t>numpy.ndarray</a:t>
            </a:r>
            <a:r>
              <a:rPr lang="en-GB" sz="1200" b="0" i="0" u="none" strike="noStrike" kern="1200" dirty="0" err="1">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a:t>
            </a:r>
            <a:r>
              <a:rPr lang="en-GB" sz="1200" b="0" i="1" u="none" strike="noStrike" kern="1200" dirty="0">
                <a:solidFill>
                  <a:schemeClr val="tx1"/>
                </a:solidFill>
                <a:effectLst/>
                <a:latin typeface="+mn-lt"/>
                <a:ea typeface="+mn-ea"/>
                <a:cs typeface="+mn-cs"/>
              </a:rPr>
              <a:t>S</a:t>
            </a:r>
            <a:r>
              <a:rPr lang="en-GB" sz="1200" b="0" i="0" u="none" strike="noStrike" kern="1200" dirty="0">
                <a:solidFill>
                  <a:schemeClr val="tx1"/>
                </a:solidFill>
                <a:effectLst/>
                <a:latin typeface="+mn-lt"/>
                <a:ea typeface="+mn-ea"/>
                <a:cs typeface="+mn-cs"/>
              </a:rPr>
              <a:t>, while complex-valued STFT matrices are denoted as </a:t>
            </a:r>
            <a:r>
              <a:rPr lang="en-GB" sz="1200" b="0" i="1" u="none" strike="noStrike" kern="1200" dirty="0">
                <a:solidFill>
                  <a:schemeClr val="tx1"/>
                </a:solidFill>
                <a:effectLst/>
                <a:latin typeface="+mn-lt"/>
                <a:ea typeface="+mn-ea"/>
                <a:cs typeface="+mn-cs"/>
              </a:rPr>
              <a:t>D</a:t>
            </a:r>
            <a:r>
              <a:rPr lang="en-GB" sz="1200" b="0" i="0" u="none" strike="noStrike"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19</a:t>
            </a:fld>
            <a:endParaRPr lang="en-GB"/>
          </a:p>
        </p:txBody>
      </p:sp>
    </p:spTree>
    <p:extLst>
      <p:ext uri="{BB962C8B-B14F-4D97-AF65-F5344CB8AC3E}">
        <p14:creationId xmlns:p14="http://schemas.microsoft.com/office/powerpoint/2010/main" val="2085713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1" i="0" u="none" strike="noStrike" kern="1200" dirty="0">
                <a:solidFill>
                  <a:schemeClr val="tx1"/>
                </a:solidFill>
                <a:effectLst/>
                <a:latin typeface="+mn-lt"/>
                <a:ea typeface="+mn-ea"/>
                <a:cs typeface="+mn-cs"/>
              </a:rPr>
              <a:t>Rms</a:t>
            </a:r>
            <a:endParaRPr lang="en-GB" b="1" dirty="0">
              <a:effectLst/>
            </a:endParaRPr>
          </a:p>
          <a:p>
            <a:pPr rtl="0"/>
            <a:r>
              <a:rPr lang="en-GB" sz="1200" b="0" i="0" u="none" strike="noStrike" kern="1200" dirty="0">
                <a:solidFill>
                  <a:schemeClr val="tx1"/>
                </a:solidFill>
                <a:effectLst/>
                <a:latin typeface="+mn-lt"/>
                <a:ea typeface="+mn-ea"/>
                <a:cs typeface="+mn-cs"/>
                <a:hlinkClick r:id="rId3"/>
              </a:rPr>
              <a:t>https://librosa.org/doc/main/generated/librosa.feature.rms.html</a:t>
            </a:r>
            <a:endParaRPr lang="en-GB" dirty="0">
              <a:effectLst/>
            </a:endParaRPr>
          </a:p>
          <a:p>
            <a:pPr rtl="0"/>
            <a:r>
              <a:rPr lang="en-GB" sz="1200" b="0" i="0" u="none" strike="noStrike" kern="1200" dirty="0">
                <a:solidFill>
                  <a:schemeClr val="tx1"/>
                </a:solidFill>
                <a:effectLst/>
                <a:latin typeface="+mn-lt"/>
                <a:ea typeface="+mn-ea"/>
                <a:cs typeface="+mn-cs"/>
              </a:rPr>
              <a:t>Root mean square</a:t>
            </a:r>
            <a:endParaRPr lang="en-GB" dirty="0">
              <a:effectLst/>
            </a:endParaRPr>
          </a:p>
          <a:p>
            <a:pPr rtl="0"/>
            <a:r>
              <a:rPr lang="en-GB" sz="1200" b="0" i="0" u="none" strike="noStrike" kern="1200" dirty="0">
                <a:solidFill>
                  <a:schemeClr val="tx1"/>
                </a:solidFill>
                <a:effectLst/>
                <a:latin typeface="+mn-lt"/>
                <a:ea typeface="+mn-ea"/>
                <a:cs typeface="+mn-cs"/>
              </a:rPr>
              <a:t>"Compute root-mean-square (RMS) value for each frame, either from the audio samples y or from a spectrogram S.</a:t>
            </a:r>
            <a:endParaRPr lang="en-GB" dirty="0">
              <a:effectLst/>
            </a:endParaRPr>
          </a:p>
          <a:p>
            <a:pPr rtl="0"/>
            <a:r>
              <a:rPr lang="en-GB" sz="1200" b="0" i="0" u="none" strike="noStrike" kern="1200" dirty="0">
                <a:solidFill>
                  <a:schemeClr val="tx1"/>
                </a:solidFill>
                <a:effectLst/>
                <a:latin typeface="+mn-lt"/>
                <a:ea typeface="+mn-ea"/>
                <a:cs typeface="+mn-cs"/>
              </a:rPr>
              <a:t>Computing the RMS value from audio samples is faster as it doesn’t require a STFT calculation. However, using a spectrogram will give a more accurate representation of energy over time because its frames can be windowed, thus prefer using S if it’s already available."</a:t>
            </a:r>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096EE22E-1E2D-1F48-A82F-5A2C2FD2407B}" type="slidenum">
              <a:rPr lang="en-GB" smtClean="0"/>
              <a:t>20</a:t>
            </a:fld>
            <a:endParaRPr lang="en-GB"/>
          </a:p>
        </p:txBody>
      </p:sp>
    </p:spTree>
    <p:extLst>
      <p:ext uri="{BB962C8B-B14F-4D97-AF65-F5344CB8AC3E}">
        <p14:creationId xmlns:p14="http://schemas.microsoft.com/office/powerpoint/2010/main" val="386870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FF9E-4D9B-D9C3-456C-A4A6FD806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0D57C1CA-F1DE-E7B1-49D4-C1ABFDF7EF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D16DACB-EE0B-5FD9-DD2C-BAEB6BA900F2}"/>
              </a:ext>
            </a:extLst>
          </p:cNvPr>
          <p:cNvSpPr>
            <a:spLocks noGrp="1"/>
          </p:cNvSpPr>
          <p:nvPr>
            <p:ph type="dt" sz="half" idx="10"/>
          </p:nvPr>
        </p:nvSpPr>
        <p:spPr/>
        <p:txBody>
          <a:bodyPr/>
          <a:lstStyle/>
          <a:p>
            <a:fld id="{03EBE45F-9263-7149-9887-EEC0EA6CBFCC}" type="datetime1">
              <a:rPr lang="en-GB" smtClean="0"/>
              <a:t>19/05/2025</a:t>
            </a:fld>
            <a:endParaRPr lang="en-GB"/>
          </a:p>
        </p:txBody>
      </p:sp>
      <p:sp>
        <p:nvSpPr>
          <p:cNvPr id="5" name="Footer Placeholder 4">
            <a:extLst>
              <a:ext uri="{FF2B5EF4-FFF2-40B4-BE49-F238E27FC236}">
                <a16:creationId xmlns:a16="http://schemas.microsoft.com/office/drawing/2014/main" id="{47764772-E747-BC56-B701-076BBE56823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9692B341-5AAA-7364-6B0B-01FDDDB9A8F2}"/>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671852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8EEDA-7791-21FF-23EC-474CB7EA3AF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175B67F-A3D4-C73A-0628-66D43EDF650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EEE7FC-5817-E5B1-FDF0-E7C25CA3CC25}"/>
              </a:ext>
            </a:extLst>
          </p:cNvPr>
          <p:cNvSpPr>
            <a:spLocks noGrp="1"/>
          </p:cNvSpPr>
          <p:nvPr>
            <p:ph type="dt" sz="half" idx="10"/>
          </p:nvPr>
        </p:nvSpPr>
        <p:spPr/>
        <p:txBody>
          <a:bodyPr/>
          <a:lstStyle/>
          <a:p>
            <a:fld id="{5F33D986-2FB1-1349-BA1A-10377E1304AE}" type="datetime1">
              <a:rPr lang="en-GB" smtClean="0"/>
              <a:t>19/05/2025</a:t>
            </a:fld>
            <a:endParaRPr lang="en-GB"/>
          </a:p>
        </p:txBody>
      </p:sp>
      <p:sp>
        <p:nvSpPr>
          <p:cNvPr id="5" name="Footer Placeholder 4">
            <a:extLst>
              <a:ext uri="{FF2B5EF4-FFF2-40B4-BE49-F238E27FC236}">
                <a16:creationId xmlns:a16="http://schemas.microsoft.com/office/drawing/2014/main" id="{66CA2CD3-1199-8FA8-1FE0-95B8157FD7B6}"/>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A042119C-2738-D886-9AB4-425A47FE50A5}"/>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85585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317D70-617E-A98F-112F-8DBA960764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84DDC6A-F41B-011F-83FD-C753AAAA0EF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430B69-EE8E-84AE-A750-02ED1048358D}"/>
              </a:ext>
            </a:extLst>
          </p:cNvPr>
          <p:cNvSpPr>
            <a:spLocks noGrp="1"/>
          </p:cNvSpPr>
          <p:nvPr>
            <p:ph type="dt" sz="half" idx="10"/>
          </p:nvPr>
        </p:nvSpPr>
        <p:spPr/>
        <p:txBody>
          <a:bodyPr/>
          <a:lstStyle/>
          <a:p>
            <a:fld id="{F5EA8CCE-20B7-F24F-AD64-F9EB4B8D68DD}" type="datetime1">
              <a:rPr lang="en-GB" smtClean="0"/>
              <a:t>19/05/2025</a:t>
            </a:fld>
            <a:endParaRPr lang="en-GB"/>
          </a:p>
        </p:txBody>
      </p:sp>
      <p:sp>
        <p:nvSpPr>
          <p:cNvPr id="5" name="Footer Placeholder 4">
            <a:extLst>
              <a:ext uri="{FF2B5EF4-FFF2-40B4-BE49-F238E27FC236}">
                <a16:creationId xmlns:a16="http://schemas.microsoft.com/office/drawing/2014/main" id="{AB1B447A-880F-8036-E9C4-03871C241733}"/>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3E154CD0-AEEA-1C64-9206-ABB6DEDE8FD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37505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j-lt"/>
                <a:ea typeface="+mj-ea"/>
                <a:cs typeface="+mj-cs"/>
              </a:defRPr>
            </a:lvl1pPr>
          </a:lstStyle>
          <a:p>
            <a:r>
              <a:rPr kumimoji="0" lang="en-US"/>
              <a:t>Click to edit Master title style</a:t>
            </a:r>
          </a:p>
        </p:txBody>
      </p:sp>
      <p:sp>
        <p:nvSpPr>
          <p:cNvPr id="7" name="Content Placeholder 2"/>
          <p:cNvSpPr>
            <a:spLocks noGrp="1"/>
          </p:cNvSpPr>
          <p:nvPr>
            <p:ph idx="1"/>
          </p:nvPr>
        </p:nvSpPr>
        <p:spPr>
          <a:xfrm>
            <a:off x="609600" y="1935480"/>
            <a:ext cx="10972800" cy="438912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735611" y="6178261"/>
            <a:ext cx="1716619" cy="365125"/>
          </a:xfrm>
          <a:prstGeom prst="rect">
            <a:avLst/>
          </a:prstGeom>
        </p:spPr>
        <p:txBody>
          <a:bodyPr/>
          <a:lstStyle/>
          <a:p>
            <a:fld id="{008D5DCD-933B-F944-B041-64E5EDD1A15F}" type="datetime1">
              <a:rPr lang="en-GB" smtClean="0"/>
              <a:t>19/05/2025</a:t>
            </a:fld>
            <a:endParaRPr lang="en-GB" dirty="0"/>
          </a:p>
        </p:txBody>
      </p:sp>
      <p:sp>
        <p:nvSpPr>
          <p:cNvPr id="9" name="Footer Placeholder 8"/>
          <p:cNvSpPr>
            <a:spLocks noGrp="1"/>
          </p:cNvSpPr>
          <p:nvPr>
            <p:ph type="ftr" sz="quarter" idx="11"/>
          </p:nvPr>
        </p:nvSpPr>
        <p:spPr/>
        <p:txBody>
          <a:bodyPr/>
          <a:lstStyle/>
          <a:p>
            <a:r>
              <a:rPr lang="en-US"/>
              <a:t>Measuring intention and emotional involvement in jazz improvisations - Anna Jordanous</a:t>
            </a:r>
            <a:endParaRPr lang="en-US" dirty="0"/>
          </a:p>
        </p:txBody>
      </p:sp>
      <p:sp>
        <p:nvSpPr>
          <p:cNvPr id="10" name="Slide Number Placeholder 9"/>
          <p:cNvSpPr>
            <a:spLocks noGrp="1"/>
          </p:cNvSpPr>
          <p:nvPr>
            <p:ph type="sldNum" sz="quarter" idx="12"/>
          </p:nvPr>
        </p:nvSpPr>
        <p:spPr>
          <a:xfrm>
            <a:off x="8737600" y="6356353"/>
            <a:ext cx="2844800" cy="365125"/>
          </a:xfrm>
          <a:prstGeom prst="rect">
            <a:avLst/>
          </a:prstGeom>
        </p:spPr>
        <p:txBody>
          <a:bodyPr/>
          <a:lstStyle/>
          <a:p>
            <a:fld id="{B77D74DD-6DDF-694B-8FF2-0A68445FFA2A}" type="slidenum">
              <a:rPr lang="en-US" smtClean="0"/>
              <a:pPr/>
              <a:t>‹#›</a:t>
            </a:fld>
            <a:endParaRPr lang="en-US"/>
          </a:p>
        </p:txBody>
      </p:sp>
    </p:spTree>
    <p:extLst>
      <p:ext uri="{BB962C8B-B14F-4D97-AF65-F5344CB8AC3E}">
        <p14:creationId xmlns:p14="http://schemas.microsoft.com/office/powerpoint/2010/main" val="11720826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GB"/>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GB"/>
              <a:t>Click to edit Master text styles</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D547C38-734C-4C4B-BF3E-1C1B9FC4F7B0}" type="datetime1">
              <a:rPr lang="en-GB" smtClean="0"/>
              <a:t>19/05/2025</a:t>
            </a:fld>
            <a:endParaRPr lang="en-US"/>
          </a:p>
        </p:txBody>
      </p:sp>
      <p:sp>
        <p:nvSpPr>
          <p:cNvPr id="5" name="Footer Placeholder 4"/>
          <p:cNvSpPr>
            <a:spLocks noGrp="1"/>
          </p:cNvSpPr>
          <p:nvPr>
            <p:ph type="ftr" sz="quarter" idx="11"/>
          </p:nvPr>
        </p:nvSpPr>
        <p:spPr/>
        <p:txBody>
          <a:bodyPr/>
          <a:lstStyle/>
          <a:p>
            <a:r>
              <a:rPr lang="en-US"/>
              <a:t>Measuring intention and emotional involvement in jazz improvisations - Anna Jordanous</a:t>
            </a:r>
          </a:p>
        </p:txBody>
      </p:sp>
      <p:sp>
        <p:nvSpPr>
          <p:cNvPr id="8" name="Text Placeholder 2"/>
          <p:cNvSpPr>
            <a:spLocks noGrp="1"/>
          </p:cNvSpPr>
          <p:nvPr>
            <p:ph type="body" sz="quarter" idx="12"/>
          </p:nvPr>
        </p:nvSpPr>
        <p:spPr>
          <a:xfrm>
            <a:off x="8208235" y="6381328"/>
            <a:ext cx="3456383" cy="360040"/>
          </a:xfrm>
        </p:spPr>
        <p:txBody>
          <a:bodyPr anchor="b" anchorCtr="0">
            <a:normAutofit/>
          </a:bodyPr>
          <a:lstStyle>
            <a:lvl1pPr marL="0" indent="0" algn="r" defTabSz="914400" rtl="0" eaLnBrk="1" latinLnBrk="0" hangingPunct="1">
              <a:buFontTx/>
              <a:buNone/>
              <a:defRPr kumimoji="0" lang="en-GB" sz="1200" kern="1200" dirty="0">
                <a:solidFill>
                  <a:schemeClr val="tx2">
                    <a:shade val="90000"/>
                  </a:schemeClr>
                </a:solidFill>
                <a:latin typeface="+mn-lt"/>
                <a:ea typeface="+mn-ea"/>
                <a:cs typeface="+mn-cs"/>
              </a:defRPr>
            </a:lvl1pPr>
          </a:lstStyle>
          <a:p>
            <a:pPr lvl="0"/>
            <a:r>
              <a:rPr lang="en-GB"/>
              <a:t>Click to edit Master text styles</a:t>
            </a:r>
          </a:p>
        </p:txBody>
      </p:sp>
    </p:spTree>
    <p:extLst>
      <p:ext uri="{BB962C8B-B14F-4D97-AF65-F5344CB8AC3E}">
        <p14:creationId xmlns:p14="http://schemas.microsoft.com/office/powerpoint/2010/main" val="213751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DADA-1E98-64BC-7115-223639AF95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F82703D-346B-863D-1220-3720C13480A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5E96505-564D-206B-4392-E02749583391}"/>
              </a:ext>
            </a:extLst>
          </p:cNvPr>
          <p:cNvSpPr>
            <a:spLocks noGrp="1"/>
          </p:cNvSpPr>
          <p:nvPr>
            <p:ph type="dt" sz="half" idx="10"/>
          </p:nvPr>
        </p:nvSpPr>
        <p:spPr/>
        <p:txBody>
          <a:bodyPr/>
          <a:lstStyle/>
          <a:p>
            <a:fld id="{A818C833-9F7D-CC44-8791-57FD1B87CB53}" type="datetime1">
              <a:rPr lang="en-GB" smtClean="0"/>
              <a:t>19/05/2025</a:t>
            </a:fld>
            <a:endParaRPr lang="en-GB"/>
          </a:p>
        </p:txBody>
      </p:sp>
      <p:sp>
        <p:nvSpPr>
          <p:cNvPr id="5" name="Footer Placeholder 4">
            <a:extLst>
              <a:ext uri="{FF2B5EF4-FFF2-40B4-BE49-F238E27FC236}">
                <a16:creationId xmlns:a16="http://schemas.microsoft.com/office/drawing/2014/main" id="{0D2B8F21-B3E9-081E-3186-173CE9C837EA}"/>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832935F9-4FB4-4171-C182-070D2CA3AECB}"/>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186840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A1E77-A52B-F180-8C4E-35339930E3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5A0E7219-12A5-4CEA-D326-5BF51B2254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4033C26-49DE-3B5A-7CA3-E488C0FCF2EB}"/>
              </a:ext>
            </a:extLst>
          </p:cNvPr>
          <p:cNvSpPr>
            <a:spLocks noGrp="1"/>
          </p:cNvSpPr>
          <p:nvPr>
            <p:ph type="dt" sz="half" idx="10"/>
          </p:nvPr>
        </p:nvSpPr>
        <p:spPr/>
        <p:txBody>
          <a:bodyPr/>
          <a:lstStyle/>
          <a:p>
            <a:fld id="{50076A56-90AB-1D4D-8EDF-D49E6D7A6B6F}" type="datetime1">
              <a:rPr lang="en-GB" smtClean="0"/>
              <a:t>19/05/2025</a:t>
            </a:fld>
            <a:endParaRPr lang="en-GB"/>
          </a:p>
        </p:txBody>
      </p:sp>
      <p:sp>
        <p:nvSpPr>
          <p:cNvPr id="5" name="Footer Placeholder 4">
            <a:extLst>
              <a:ext uri="{FF2B5EF4-FFF2-40B4-BE49-F238E27FC236}">
                <a16:creationId xmlns:a16="http://schemas.microsoft.com/office/drawing/2014/main" id="{3B4CAFD4-35D4-0B81-874D-F34B388235D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089A7793-DBE3-FD3E-AA56-6AC6D169C738}"/>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24693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5AAEA-BD06-3C6E-21C9-892C19AEDDB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B714394-C133-22B2-C1C2-567E82D37BB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413D23E-6489-6F60-DF68-B08A83085F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75D8B14-C790-EB99-0EAC-3493EB6607DD}"/>
              </a:ext>
            </a:extLst>
          </p:cNvPr>
          <p:cNvSpPr>
            <a:spLocks noGrp="1"/>
          </p:cNvSpPr>
          <p:nvPr>
            <p:ph type="dt" sz="half" idx="10"/>
          </p:nvPr>
        </p:nvSpPr>
        <p:spPr/>
        <p:txBody>
          <a:bodyPr/>
          <a:lstStyle/>
          <a:p>
            <a:fld id="{34E2459C-A0D5-F14C-88AF-43A56431AC55}" type="datetime1">
              <a:rPr lang="en-GB" smtClean="0"/>
              <a:t>19/05/2025</a:t>
            </a:fld>
            <a:endParaRPr lang="en-GB"/>
          </a:p>
        </p:txBody>
      </p:sp>
      <p:sp>
        <p:nvSpPr>
          <p:cNvPr id="6" name="Footer Placeholder 5">
            <a:extLst>
              <a:ext uri="{FF2B5EF4-FFF2-40B4-BE49-F238E27FC236}">
                <a16:creationId xmlns:a16="http://schemas.microsoft.com/office/drawing/2014/main" id="{8862F04B-BBC9-53B1-8A97-872707F3FF7B}"/>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87C2F2A9-B430-C3CA-5305-E674FC635FBD}"/>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15545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25F5-0AB3-2CBA-FF26-61162816B7AE}"/>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EBE3A7E-B964-2BDE-2747-1B04500064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E7EBCB5-47EE-23D9-FBEA-6EE23992770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E0223-D8F7-05C3-A383-7BFA81B5B6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DD1BA0-6702-0E17-E370-FCA10A384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719E91DB-E7F0-F467-B464-C73BCF2308AC}"/>
              </a:ext>
            </a:extLst>
          </p:cNvPr>
          <p:cNvSpPr>
            <a:spLocks noGrp="1"/>
          </p:cNvSpPr>
          <p:nvPr>
            <p:ph type="dt" sz="half" idx="10"/>
          </p:nvPr>
        </p:nvSpPr>
        <p:spPr/>
        <p:txBody>
          <a:bodyPr/>
          <a:lstStyle/>
          <a:p>
            <a:fld id="{0FADB113-DD1B-834E-935B-65136E7D1441}" type="datetime1">
              <a:rPr lang="en-GB" smtClean="0"/>
              <a:t>19/05/2025</a:t>
            </a:fld>
            <a:endParaRPr lang="en-GB"/>
          </a:p>
        </p:txBody>
      </p:sp>
      <p:sp>
        <p:nvSpPr>
          <p:cNvPr id="8" name="Footer Placeholder 7">
            <a:extLst>
              <a:ext uri="{FF2B5EF4-FFF2-40B4-BE49-F238E27FC236}">
                <a16:creationId xmlns:a16="http://schemas.microsoft.com/office/drawing/2014/main" id="{04659807-1FF3-9BA1-ADD8-7DA46D1FF68D}"/>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9" name="Slide Number Placeholder 8">
            <a:extLst>
              <a:ext uri="{FF2B5EF4-FFF2-40B4-BE49-F238E27FC236}">
                <a16:creationId xmlns:a16="http://schemas.microsoft.com/office/drawing/2014/main" id="{A6D1AB51-B919-D92F-FFB5-017C0949879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537168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122AF-50B6-8D11-85D5-1795317B20AC}"/>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87E2CFA-E755-9598-6F0D-5B5548C794E3}"/>
              </a:ext>
            </a:extLst>
          </p:cNvPr>
          <p:cNvSpPr>
            <a:spLocks noGrp="1"/>
          </p:cNvSpPr>
          <p:nvPr>
            <p:ph type="dt" sz="half" idx="10"/>
          </p:nvPr>
        </p:nvSpPr>
        <p:spPr/>
        <p:txBody>
          <a:bodyPr/>
          <a:lstStyle/>
          <a:p>
            <a:fld id="{92E43D62-56E9-DD4C-8B01-EEAB80084B19}" type="datetime1">
              <a:rPr lang="en-GB" smtClean="0"/>
              <a:t>19/05/2025</a:t>
            </a:fld>
            <a:endParaRPr lang="en-GB"/>
          </a:p>
        </p:txBody>
      </p:sp>
      <p:sp>
        <p:nvSpPr>
          <p:cNvPr id="4" name="Footer Placeholder 3">
            <a:extLst>
              <a:ext uri="{FF2B5EF4-FFF2-40B4-BE49-F238E27FC236}">
                <a16:creationId xmlns:a16="http://schemas.microsoft.com/office/drawing/2014/main" id="{0B26D803-6625-9A83-FD1F-3D8CC3AB92E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5" name="Slide Number Placeholder 4">
            <a:extLst>
              <a:ext uri="{FF2B5EF4-FFF2-40B4-BE49-F238E27FC236}">
                <a16:creationId xmlns:a16="http://schemas.microsoft.com/office/drawing/2014/main" id="{91AC18A3-3C4C-0DED-500F-AD977D09C31E}"/>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153697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4F074-AC12-CF84-92D7-3EE3066F49B3}"/>
              </a:ext>
            </a:extLst>
          </p:cNvPr>
          <p:cNvSpPr>
            <a:spLocks noGrp="1"/>
          </p:cNvSpPr>
          <p:nvPr>
            <p:ph type="dt" sz="half" idx="10"/>
          </p:nvPr>
        </p:nvSpPr>
        <p:spPr/>
        <p:txBody>
          <a:bodyPr/>
          <a:lstStyle/>
          <a:p>
            <a:fld id="{57CE9E24-E476-2142-BA48-F53F41F77027}" type="datetime1">
              <a:rPr lang="en-GB" smtClean="0"/>
              <a:t>19/05/2025</a:t>
            </a:fld>
            <a:endParaRPr lang="en-GB"/>
          </a:p>
        </p:txBody>
      </p:sp>
      <p:sp>
        <p:nvSpPr>
          <p:cNvPr id="3" name="Footer Placeholder 2">
            <a:extLst>
              <a:ext uri="{FF2B5EF4-FFF2-40B4-BE49-F238E27FC236}">
                <a16:creationId xmlns:a16="http://schemas.microsoft.com/office/drawing/2014/main" id="{496B870A-8232-54B5-D8AB-C50436DF712F}"/>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4" name="Slide Number Placeholder 3">
            <a:extLst>
              <a:ext uri="{FF2B5EF4-FFF2-40B4-BE49-F238E27FC236}">
                <a16:creationId xmlns:a16="http://schemas.microsoft.com/office/drawing/2014/main" id="{DAEADD24-AAA2-092E-44C0-513D56DC9320}"/>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27373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F86-AEE1-F4CC-22BC-6E3002775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0076A1E-0FBB-9AE9-298E-CE2503651A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BC0256F-815F-BAF7-9C5C-D82CCE12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EA7E14-00B4-7A1C-77B5-DE5464337B8F}"/>
              </a:ext>
            </a:extLst>
          </p:cNvPr>
          <p:cNvSpPr>
            <a:spLocks noGrp="1"/>
          </p:cNvSpPr>
          <p:nvPr>
            <p:ph type="dt" sz="half" idx="10"/>
          </p:nvPr>
        </p:nvSpPr>
        <p:spPr/>
        <p:txBody>
          <a:bodyPr/>
          <a:lstStyle/>
          <a:p>
            <a:fld id="{33347700-841E-044A-B287-997611C50636}" type="datetime1">
              <a:rPr lang="en-GB" smtClean="0"/>
              <a:t>19/05/2025</a:t>
            </a:fld>
            <a:endParaRPr lang="en-GB"/>
          </a:p>
        </p:txBody>
      </p:sp>
      <p:sp>
        <p:nvSpPr>
          <p:cNvPr id="6" name="Footer Placeholder 5">
            <a:extLst>
              <a:ext uri="{FF2B5EF4-FFF2-40B4-BE49-F238E27FC236}">
                <a16:creationId xmlns:a16="http://schemas.microsoft.com/office/drawing/2014/main" id="{39E28DB4-322F-A9D0-45DF-1A7875BC8D12}"/>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5CED4D9E-CC50-E3C2-457A-6B9163394CCA}"/>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785273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74FC-1793-E555-C0CB-915C8B8B2D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FACAE9C-AA0A-F020-B105-74D5E6104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0C487F56-CC7D-90FC-90A9-840D9FB65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DD2DC3-8E38-9DBC-157A-B13B1A941EEB}"/>
              </a:ext>
            </a:extLst>
          </p:cNvPr>
          <p:cNvSpPr>
            <a:spLocks noGrp="1"/>
          </p:cNvSpPr>
          <p:nvPr>
            <p:ph type="dt" sz="half" idx="10"/>
          </p:nvPr>
        </p:nvSpPr>
        <p:spPr/>
        <p:txBody>
          <a:bodyPr/>
          <a:lstStyle/>
          <a:p>
            <a:fld id="{07E61958-79AB-5A4C-B383-EFBB628AF2DE}" type="datetime1">
              <a:rPr lang="en-GB" smtClean="0"/>
              <a:t>19/05/2025</a:t>
            </a:fld>
            <a:endParaRPr lang="en-GB"/>
          </a:p>
        </p:txBody>
      </p:sp>
      <p:sp>
        <p:nvSpPr>
          <p:cNvPr id="6" name="Footer Placeholder 5">
            <a:extLst>
              <a:ext uri="{FF2B5EF4-FFF2-40B4-BE49-F238E27FC236}">
                <a16:creationId xmlns:a16="http://schemas.microsoft.com/office/drawing/2014/main" id="{6CB84BAC-5334-48EF-7BED-3099BC775480}"/>
              </a:ext>
            </a:extLst>
          </p:cNvPr>
          <p:cNvSpPr>
            <a:spLocks noGrp="1"/>
          </p:cNvSpPr>
          <p:nvPr>
            <p:ph type="ftr" sz="quarter" idx="11"/>
          </p:nvPr>
        </p:nvSpPr>
        <p:spPr/>
        <p:txBody>
          <a:bodyPr/>
          <a:lstStyle/>
          <a:p>
            <a:r>
              <a:rPr lang="en-GB"/>
              <a:t>Measuring intention and emotional involvement in jazz improvisations - Anna Jordanous</a:t>
            </a:r>
          </a:p>
        </p:txBody>
      </p:sp>
      <p:sp>
        <p:nvSpPr>
          <p:cNvPr id="7" name="Slide Number Placeholder 6">
            <a:extLst>
              <a:ext uri="{FF2B5EF4-FFF2-40B4-BE49-F238E27FC236}">
                <a16:creationId xmlns:a16="http://schemas.microsoft.com/office/drawing/2014/main" id="{2814DE9B-6412-34F3-AF70-FA0C21D0A376}"/>
              </a:ext>
            </a:extLst>
          </p:cNvPr>
          <p:cNvSpPr>
            <a:spLocks noGrp="1"/>
          </p:cNvSpPr>
          <p:nvPr>
            <p:ph type="sldNum" sz="quarter" idx="12"/>
          </p:nvPr>
        </p:nvSpPr>
        <p:spPr/>
        <p:txBody>
          <a:bodyPr/>
          <a:lstStyle/>
          <a:p>
            <a:fld id="{9EFB4E8C-F729-5C4A-8836-F59E4F66B94E}" type="slidenum">
              <a:rPr lang="en-GB" smtClean="0"/>
              <a:t>‹#›</a:t>
            </a:fld>
            <a:endParaRPr lang="en-GB"/>
          </a:p>
        </p:txBody>
      </p:sp>
    </p:spTree>
    <p:extLst>
      <p:ext uri="{BB962C8B-B14F-4D97-AF65-F5344CB8AC3E}">
        <p14:creationId xmlns:p14="http://schemas.microsoft.com/office/powerpoint/2010/main" val="32001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F02C7C-BFA9-B55F-236E-F5CF7D8D2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DE3E872-F286-3E47-CDCC-9BBB18859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6EE0EFF-CDFE-8278-F567-D890B243F0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F3711-0730-C647-BF15-A926B478A41A}" type="datetime1">
              <a:rPr lang="en-GB" smtClean="0"/>
              <a:t>19/05/2025</a:t>
            </a:fld>
            <a:endParaRPr lang="en-GB"/>
          </a:p>
        </p:txBody>
      </p:sp>
      <p:sp>
        <p:nvSpPr>
          <p:cNvPr id="5" name="Footer Placeholder 4">
            <a:extLst>
              <a:ext uri="{FF2B5EF4-FFF2-40B4-BE49-F238E27FC236}">
                <a16:creationId xmlns:a16="http://schemas.microsoft.com/office/drawing/2014/main" id="{BCE449B2-DEF9-DE09-6E2C-6316CF17A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Measuring intention and emotional involvement in jazz improvisations - Anna Jordanous</a:t>
            </a:r>
          </a:p>
        </p:txBody>
      </p:sp>
      <p:sp>
        <p:nvSpPr>
          <p:cNvPr id="6" name="Slide Number Placeholder 5">
            <a:extLst>
              <a:ext uri="{FF2B5EF4-FFF2-40B4-BE49-F238E27FC236}">
                <a16:creationId xmlns:a16="http://schemas.microsoft.com/office/drawing/2014/main" id="{FD72E7A1-6E36-868E-FF5E-55407B36F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FB4E8C-F729-5C4A-8836-F59E4F66B94E}" type="slidenum">
              <a:rPr lang="en-GB" smtClean="0"/>
              <a:t>‹#›</a:t>
            </a:fld>
            <a:endParaRPr lang="en-GB"/>
          </a:p>
        </p:txBody>
      </p:sp>
    </p:spTree>
    <p:extLst>
      <p:ext uri="{BB962C8B-B14F-4D97-AF65-F5344CB8AC3E}">
        <p14:creationId xmlns:p14="http://schemas.microsoft.com/office/powerpoint/2010/main" val="60464788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hyperlink" Target="http://doi.org/10.1080/02699939208411068" TargetMode="External"/><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librosa.org/doc/main/generated/librosa.feature.rms.html"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librosa.org/doc/main/auto_examples/plot_spectral_harmonics.html" TargetMode="Externa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librosa.org/doc/main/generated/librosa.feature.spectral_bandwidth.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en.wikipedia.org/wiki/Envelope_(music)#/media/File:ADSR_parameter.sv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hyperlink" Target="https://jazzomat.hfm-weimar.de/_images/PianoRoll_DickieWells_IGotRhythm.jpg" TargetMode="External"/><Relationship Id="rId4" Type="http://schemas.openxmlformats.org/officeDocument/2006/relationships/hyperlink" Target="https://librosa.org/doc/main/auto_examples/plot_spectral_harmonics.html" TargetMode="External"/></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5" Type="http://schemas.microsoft.com/office/2007/relationships/media" Target="../media/media3.wav"/><Relationship Id="rId4" Type="http://schemas.openxmlformats.org/officeDocument/2006/relationships/audio" Target="../media/media2.wav"/><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image" Target="../media/image27.png"/><Relationship Id="rId3" Type="http://schemas.microsoft.com/office/2007/relationships/media" Target="../media/media5.wav"/><Relationship Id="rId7" Type="http://schemas.microsoft.com/office/2007/relationships/media" Target="../media/media7.wav"/><Relationship Id="rId12" Type="http://schemas.openxmlformats.org/officeDocument/2006/relationships/notesSlide" Target="../notesSlides/notesSlide12.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slideLayout" Target="../slideLayouts/slideLayout2.xml"/><Relationship Id="rId5" Type="http://schemas.microsoft.com/office/2007/relationships/media" Target="../media/media6.wav"/><Relationship Id="rId10" Type="http://schemas.openxmlformats.org/officeDocument/2006/relationships/audio" Target="../media/media8.wav"/><Relationship Id="rId4" Type="http://schemas.openxmlformats.org/officeDocument/2006/relationships/audio" Target="../media/media5.wav"/><Relationship Id="rId9" Type="http://schemas.microsoft.com/office/2007/relationships/media" Target="../media/media8.wav"/></Relationships>
</file>

<file path=ppt/slides/_rels/slide27.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image" Target="../media/image27.png"/><Relationship Id="rId18" Type="http://schemas.openxmlformats.org/officeDocument/2006/relationships/customXml" Target="../ink/ink3.xml"/><Relationship Id="rId3" Type="http://schemas.microsoft.com/office/2007/relationships/media" Target="../media/media5.wav"/><Relationship Id="rId21" Type="http://schemas.openxmlformats.org/officeDocument/2006/relationships/image" Target="../media/image29.png"/><Relationship Id="rId7" Type="http://schemas.microsoft.com/office/2007/relationships/media" Target="../media/media7.wav"/><Relationship Id="rId12" Type="http://schemas.openxmlformats.org/officeDocument/2006/relationships/notesSlide" Target="../notesSlides/notesSlide13.xml"/><Relationship Id="rId17" Type="http://schemas.openxmlformats.org/officeDocument/2006/relationships/image" Target="../media/image270.png"/><Relationship Id="rId2" Type="http://schemas.openxmlformats.org/officeDocument/2006/relationships/audio" Target="../media/media4.wav"/><Relationship Id="rId16" Type="http://schemas.openxmlformats.org/officeDocument/2006/relationships/customXml" Target="../ink/ink2.xml"/><Relationship Id="rId20" Type="http://schemas.openxmlformats.org/officeDocument/2006/relationships/customXml" Target="../ink/ink4.xml"/><Relationship Id="rId1" Type="http://schemas.microsoft.com/office/2007/relationships/media" Target="../media/media4.wav"/><Relationship Id="rId6" Type="http://schemas.openxmlformats.org/officeDocument/2006/relationships/audio" Target="../media/media6.wav"/><Relationship Id="rId11" Type="http://schemas.openxmlformats.org/officeDocument/2006/relationships/slideLayout" Target="../slideLayouts/slideLayout2.xml"/><Relationship Id="rId5" Type="http://schemas.microsoft.com/office/2007/relationships/media" Target="../media/media6.wav"/><Relationship Id="rId15" Type="http://schemas.openxmlformats.org/officeDocument/2006/relationships/image" Target="../media/image26.png"/><Relationship Id="rId23" Type="http://schemas.openxmlformats.org/officeDocument/2006/relationships/image" Target="../media/image30.png"/><Relationship Id="rId10" Type="http://schemas.openxmlformats.org/officeDocument/2006/relationships/audio" Target="../media/media8.wav"/><Relationship Id="rId19" Type="http://schemas.openxmlformats.org/officeDocument/2006/relationships/image" Target="../media/image28.png"/><Relationship Id="rId4" Type="http://schemas.openxmlformats.org/officeDocument/2006/relationships/audio" Target="../media/media5.wav"/><Relationship Id="rId9" Type="http://schemas.microsoft.com/office/2007/relationships/media" Target="../media/media8.wav"/><Relationship Id="rId14" Type="http://schemas.openxmlformats.org/officeDocument/2006/relationships/customXml" Target="../ink/ink1.xml"/><Relationship Id="rId22" Type="http://schemas.openxmlformats.org/officeDocument/2006/relationships/customXml" Target="../ink/ink5.xml"/></Relationships>
</file>

<file path=ppt/slides/_rels/slide28.xml.rels><?xml version="1.0" encoding="UTF-8" standalone="yes"?>
<Relationships xmlns="http://schemas.openxmlformats.org/package/2006/relationships"><Relationship Id="rId8" Type="http://schemas.openxmlformats.org/officeDocument/2006/relationships/audio" Target="../media/media9.wav"/><Relationship Id="rId13" Type="http://schemas.microsoft.com/office/2007/relationships/media" Target="../media/media11.wav"/><Relationship Id="rId18" Type="http://schemas.openxmlformats.org/officeDocument/2006/relationships/notesSlide" Target="../notesSlides/notesSlide14.xml"/><Relationship Id="rId3" Type="http://schemas.microsoft.com/office/2007/relationships/media" Target="../media/media8.wav"/><Relationship Id="rId7" Type="http://schemas.microsoft.com/office/2007/relationships/media" Target="../media/media9.wav"/><Relationship Id="rId12" Type="http://schemas.openxmlformats.org/officeDocument/2006/relationships/audio" Target="../media/media10.wav"/><Relationship Id="rId17" Type="http://schemas.openxmlformats.org/officeDocument/2006/relationships/slideLayout" Target="../slideLayouts/slideLayout2.xml"/><Relationship Id="rId2" Type="http://schemas.openxmlformats.org/officeDocument/2006/relationships/audio" Target="../media/media4.wav"/><Relationship Id="rId16" Type="http://schemas.openxmlformats.org/officeDocument/2006/relationships/audio" Target="../media/media7.wav"/><Relationship Id="rId1" Type="http://schemas.microsoft.com/office/2007/relationships/media" Target="../media/media4.wav"/><Relationship Id="rId6" Type="http://schemas.openxmlformats.org/officeDocument/2006/relationships/audio" Target="../media/media5.wav"/><Relationship Id="rId11" Type="http://schemas.microsoft.com/office/2007/relationships/media" Target="../media/media10.wav"/><Relationship Id="rId5" Type="http://schemas.microsoft.com/office/2007/relationships/media" Target="../media/media5.wav"/><Relationship Id="rId15" Type="http://schemas.microsoft.com/office/2007/relationships/media" Target="../media/media7.wav"/><Relationship Id="rId10" Type="http://schemas.openxmlformats.org/officeDocument/2006/relationships/audio" Target="../media/media6.wav"/><Relationship Id="rId19" Type="http://schemas.openxmlformats.org/officeDocument/2006/relationships/image" Target="../media/image27.png"/><Relationship Id="rId4" Type="http://schemas.openxmlformats.org/officeDocument/2006/relationships/audio" Target="../media/media8.wav"/><Relationship Id="rId9" Type="http://schemas.microsoft.com/office/2007/relationships/media" Target="../media/media6.wav"/><Relationship Id="rId14" Type="http://schemas.openxmlformats.org/officeDocument/2006/relationships/audio" Target="../media/media11.wav"/></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7.jpeg"/><Relationship Id="rId2" Type="http://schemas.openxmlformats.org/officeDocument/2006/relationships/slideLayout" Target="../slideLayouts/slideLayout4.xml"/><Relationship Id="rId1" Type="http://schemas.openxmlformats.org/officeDocument/2006/relationships/video" Target="https://www.youtube.com/embed/msU2V4kVhsg?start=98&amp;feature=oembed" TargetMode="External"/><Relationship Id="rId6" Type="http://schemas.openxmlformats.org/officeDocument/2006/relationships/hyperlink" Target="https://listenbrainz.org/player/?recording_mbids=78c43c1b-6394-40af-ac4f-bdffe63c274b" TargetMode="External"/><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26BF-D30C-6922-05F4-093E4F795A32}"/>
              </a:ext>
            </a:extLst>
          </p:cNvPr>
          <p:cNvSpPr>
            <a:spLocks noGrp="1"/>
          </p:cNvSpPr>
          <p:nvPr>
            <p:ph type="title"/>
          </p:nvPr>
        </p:nvSpPr>
        <p:spPr>
          <a:xfrm>
            <a:off x="838200" y="365125"/>
            <a:ext cx="5257800" cy="4351338"/>
          </a:xfrm>
        </p:spPr>
        <p:txBody>
          <a:bodyPr anchor="ctr">
            <a:normAutofit/>
          </a:bodyPr>
          <a:lstStyle/>
          <a:p>
            <a:r>
              <a:rPr lang="en-GB" b="0" i="0" noProof="0" dirty="0">
                <a:effectLst/>
              </a:rPr>
              <a:t>Measuring intention and emotional involvement in jazz improvisations</a:t>
            </a:r>
            <a:endParaRPr lang="en-GB" noProof="0" dirty="0"/>
          </a:p>
        </p:txBody>
      </p:sp>
      <p:sp>
        <p:nvSpPr>
          <p:cNvPr id="3" name="Subtitle 2">
            <a:extLst>
              <a:ext uri="{FF2B5EF4-FFF2-40B4-BE49-F238E27FC236}">
                <a16:creationId xmlns:a16="http://schemas.microsoft.com/office/drawing/2014/main" id="{168D21A9-5026-A437-67CC-10E107B0BCB9}"/>
              </a:ext>
            </a:extLst>
          </p:cNvPr>
          <p:cNvSpPr>
            <a:spLocks noGrp="1"/>
          </p:cNvSpPr>
          <p:nvPr>
            <p:ph sz="half" idx="1"/>
          </p:nvPr>
        </p:nvSpPr>
        <p:spPr>
          <a:xfrm>
            <a:off x="838200" y="4716463"/>
            <a:ext cx="5181600" cy="1460500"/>
          </a:xfrm>
        </p:spPr>
        <p:txBody>
          <a:bodyPr>
            <a:normAutofit/>
          </a:bodyPr>
          <a:lstStyle/>
          <a:p>
            <a:pPr marL="0" indent="0">
              <a:buNone/>
            </a:pPr>
            <a:r>
              <a:rPr lang="en-GB" noProof="0" dirty="0"/>
              <a:t>Anna Jordanous</a:t>
            </a:r>
          </a:p>
        </p:txBody>
      </p:sp>
      <p:pic>
        <p:nvPicPr>
          <p:cNvPr id="6" name="Content Placeholder 5">
            <a:extLst>
              <a:ext uri="{FF2B5EF4-FFF2-40B4-BE49-F238E27FC236}">
                <a16:creationId xmlns:a16="http://schemas.microsoft.com/office/drawing/2014/main" id="{72096C35-FFFB-0C44-9654-AADDF41F284B}"/>
              </a:ext>
            </a:extLst>
          </p:cNvPr>
          <p:cNvPicPr>
            <a:picLocks noGrp="1" noChangeAspect="1"/>
          </p:cNvPicPr>
          <p:nvPr>
            <p:ph sz="half" idx="2"/>
          </p:nvPr>
        </p:nvPicPr>
        <p:blipFill>
          <a:blip r:embed="rId3"/>
          <a:stretch>
            <a:fillRect/>
          </a:stretch>
        </p:blipFill>
        <p:spPr>
          <a:xfrm>
            <a:off x="7022465" y="440757"/>
            <a:ext cx="4588964" cy="5736206"/>
          </a:xfrm>
          <a:prstGeom prst="rect">
            <a:avLst/>
          </a:prstGeom>
          <a:noFill/>
        </p:spPr>
      </p:pic>
      <p:sp>
        <p:nvSpPr>
          <p:cNvPr id="4" name="Footer Placeholder 3">
            <a:extLst>
              <a:ext uri="{FF2B5EF4-FFF2-40B4-BE49-F238E27FC236}">
                <a16:creationId xmlns:a16="http://schemas.microsoft.com/office/drawing/2014/main" id="{BB2DE168-E6F8-FB6A-2C7D-578DBD53831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7350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EE5D5E-F798-6364-AC40-68E907CF1AD0}"/>
              </a:ext>
            </a:extLst>
          </p:cNvPr>
          <p:cNvSpPr txBox="1"/>
          <p:nvPr/>
        </p:nvSpPr>
        <p:spPr>
          <a:xfrm>
            <a:off x="359764" y="422681"/>
            <a:ext cx="11722308" cy="1446550"/>
          </a:xfrm>
          <a:prstGeom prst="rect">
            <a:avLst/>
          </a:prstGeom>
          <a:noFill/>
        </p:spPr>
        <p:txBody>
          <a:bodyPr wrap="square">
            <a:spAutoFit/>
          </a:bodyPr>
          <a:lstStyle/>
          <a:p>
            <a:r>
              <a:rPr lang="en-US" sz="4400" dirty="0">
                <a:solidFill>
                  <a:schemeClr val="tx2"/>
                </a:solidFill>
                <a:latin typeface="+mj-lt"/>
                <a:ea typeface="+mj-ea"/>
                <a:cs typeface="+mj-cs"/>
              </a:rPr>
              <a:t>Key components of creativity – mapping to musical improvisation creativity</a:t>
            </a:r>
            <a:endParaRPr lang="en-GB" sz="4400" dirty="0">
              <a:solidFill>
                <a:schemeClr val="tx2"/>
              </a:solidFill>
              <a:latin typeface="+mj-lt"/>
              <a:ea typeface="+mj-ea"/>
              <a:cs typeface="+mj-cs"/>
            </a:endParaRPr>
          </a:p>
        </p:txBody>
      </p:sp>
      <p:pic>
        <p:nvPicPr>
          <p:cNvPr id="6" name="Picture Placeholder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0045" y="1746090"/>
            <a:ext cx="8386820" cy="4444306"/>
          </a:xfrm>
        </p:spPr>
      </p:pic>
      <p:sp>
        <p:nvSpPr>
          <p:cNvPr id="25" name="Title 13"/>
          <p:cNvSpPr txBox="1">
            <a:spLocks/>
          </p:cNvSpPr>
          <p:nvPr/>
        </p:nvSpPr>
        <p:spPr>
          <a:xfrm>
            <a:off x="4433455" y="321277"/>
            <a:ext cx="7168932" cy="17828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solidFill>
                <a:schemeClr val="tx2"/>
              </a:solidFill>
            </a:endParaRPr>
          </a:p>
        </p:txBody>
      </p:sp>
      <p:sp>
        <p:nvSpPr>
          <p:cNvPr id="2" name="Footer Placeholder 1"/>
          <p:cNvSpPr>
            <a:spLocks noGrp="1"/>
          </p:cNvSpPr>
          <p:nvPr>
            <p:ph type="ftr" sz="quarter" idx="10"/>
          </p:nvPr>
        </p:nvSpPr>
        <p:spPr/>
        <p:txBody>
          <a:bodyPr/>
          <a:lstStyle/>
          <a:p>
            <a:r>
              <a:rPr lang="nl-NL"/>
              <a:t>Measuring intention and emotional involvement in jazz improvisations - Anna Jordanous</a:t>
            </a:r>
            <a:endParaRPr lang="en-GB" dirty="0"/>
          </a:p>
        </p:txBody>
      </p:sp>
      <p:sp>
        <p:nvSpPr>
          <p:cNvPr id="5" name="Content Placeholder 2">
            <a:extLst>
              <a:ext uri="{FF2B5EF4-FFF2-40B4-BE49-F238E27FC236}">
                <a16:creationId xmlns:a16="http://schemas.microsoft.com/office/drawing/2014/main" id="{F3A91A92-8887-F03D-98D1-EA688265347B}"/>
              </a:ext>
            </a:extLst>
          </p:cNvPr>
          <p:cNvSpPr txBox="1">
            <a:spLocks/>
          </p:cNvSpPr>
          <p:nvPr/>
        </p:nvSpPr>
        <p:spPr>
          <a:xfrm>
            <a:off x="8746585" y="1825624"/>
            <a:ext cx="3335488" cy="36158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a:t>
            </a:r>
          </a:p>
          <a:p>
            <a:pPr marL="0" indent="0">
              <a:buFont typeface="Arial" panose="020B0604020202020204" pitchFamily="34" charset="0"/>
              <a:buNone/>
            </a:pPr>
            <a:r>
              <a:rPr lang="en-GB" i="1" dirty="0"/>
              <a:t>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147130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a:t>
            </a:r>
            <a:r>
              <a:rPr lang="en-GB" sz="2994" spc="-1" dirty="0">
                <a:solidFill>
                  <a:srgbClr val="000000"/>
                </a:solidFill>
                <a:uFill>
                  <a:solidFill>
                    <a:srgbClr val="FFFFFF"/>
                  </a:solidFill>
                </a:uFill>
                <a:latin typeface="Arial"/>
                <a:ea typeface="+mn-ea"/>
                <a:cs typeface="+mn-cs"/>
              </a:rPr>
              <a:t> </a:t>
            </a:r>
            <a:r>
              <a:rPr lang="en-GB" dirty="0"/>
              <a:t>modelling of emotion</a:t>
            </a:r>
          </a:p>
        </p:txBody>
      </p:sp>
      <p:sp>
        <p:nvSpPr>
          <p:cNvPr id="3" name="Content Placeholder 2"/>
          <p:cNvSpPr>
            <a:spLocks noGrp="1"/>
          </p:cNvSpPr>
          <p:nvPr>
            <p:ph idx="1"/>
          </p:nvPr>
        </p:nvSpPr>
        <p:spPr/>
        <p:txBody>
          <a:bodyPr>
            <a:normAutofit/>
          </a:bodyPr>
          <a:lstStyle/>
          <a:p>
            <a:r>
              <a:rPr lang="en-GB" dirty="0"/>
              <a:t>how to model human emotions in a computational way?</a:t>
            </a:r>
          </a:p>
          <a:p>
            <a:pPr lvl="1"/>
            <a:r>
              <a:rPr lang="en-GB" dirty="0"/>
              <a:t>so computers can detect and respond to people’s emotions</a:t>
            </a:r>
          </a:p>
          <a:p>
            <a:r>
              <a:rPr lang="en-GB" dirty="0"/>
              <a:t>two leading theories for representing emotion:</a:t>
            </a:r>
          </a:p>
          <a:p>
            <a:pPr lvl="1"/>
            <a:r>
              <a:rPr lang="en-GB" dirty="0"/>
              <a:t>Russell’s circumplex model (Russell, 1980)</a:t>
            </a:r>
          </a:p>
          <a:p>
            <a:pPr lvl="1"/>
            <a:r>
              <a:rPr lang="en-GB" dirty="0"/>
              <a:t>Ekman’s five/six basic emotions (Ekman, 1992)</a:t>
            </a:r>
          </a:p>
          <a:p>
            <a:pPr lvl="1"/>
            <a:r>
              <a:rPr lang="en-GB" dirty="0"/>
              <a:t>(there are others, e.g. </a:t>
            </a:r>
            <a:r>
              <a:rPr lang="en-GB" dirty="0" err="1"/>
              <a:t>Plutnik’s</a:t>
            </a:r>
            <a:r>
              <a:rPr lang="en-GB" dirty="0"/>
              <a:t> wheel of emotion, etc)</a:t>
            </a:r>
          </a:p>
        </p:txBody>
      </p:sp>
      <p:sp>
        <p:nvSpPr>
          <p:cNvPr id="6" name="Footer Placeholder 3"/>
          <p:cNvSpPr>
            <a:spLocks noGrp="1"/>
          </p:cNvSpPr>
          <p:nvPr>
            <p:ph type="ftr" sz="quarter" idx="10"/>
          </p:nvPr>
        </p:nvSpPr>
        <p:spPr>
          <a:xfrm>
            <a:off x="2348014" y="6524626"/>
            <a:ext cx="6491186" cy="244475"/>
          </a:xfrm>
        </p:spPr>
        <p:txBody>
          <a:bodyPr/>
          <a:lstStyle/>
          <a:p>
            <a:r>
              <a:rPr lang="nl-NL"/>
              <a:t>Measuring intention and emotional involvement in jazz improvisations - Anna Jordanous</a:t>
            </a:r>
            <a:endParaRPr lang="en-GB" dirty="0"/>
          </a:p>
        </p:txBody>
      </p:sp>
    </p:spTree>
    <p:extLst>
      <p:ext uri="{BB962C8B-B14F-4D97-AF65-F5344CB8AC3E}">
        <p14:creationId xmlns:p14="http://schemas.microsoft.com/office/powerpoint/2010/main" val="8857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35455" y="1846005"/>
            <a:ext cx="5134412" cy="4611001"/>
          </a:xfrm>
          <a:prstGeom prst="rect">
            <a:avLst/>
          </a:prstGeom>
        </p:spPr>
      </p:pic>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Russell’s </a:t>
            </a:r>
            <a:r>
              <a:rPr lang="en-GB" dirty="0" err="1"/>
              <a:t>circumplex</a:t>
            </a:r>
            <a:r>
              <a:rPr lang="en-GB" dirty="0"/>
              <a:t> model of emotion</a:t>
            </a:r>
          </a:p>
        </p:txBody>
      </p:sp>
      <p:sp>
        <p:nvSpPr>
          <p:cNvPr id="7" name="Footer Placeholder 3"/>
          <p:cNvSpPr>
            <a:spLocks noGrp="1"/>
          </p:cNvSpPr>
          <p:nvPr>
            <p:ph type="ftr" sz="quarter" idx="4294967295"/>
          </p:nvPr>
        </p:nvSpPr>
        <p:spPr>
          <a:xfrm>
            <a:off x="0" y="6524625"/>
            <a:ext cx="6491288" cy="244475"/>
          </a:xfrm>
        </p:spPr>
        <p:txBody>
          <a:bodyPr/>
          <a:lstStyle/>
          <a:p>
            <a:r>
              <a:rPr lang="nl-NL"/>
              <a:t>Measuring intention and emotional involvement in jazz improvisations - Anna Jordanous</a:t>
            </a:r>
            <a:endParaRPr lang="en-GB" dirty="0"/>
          </a:p>
        </p:txBody>
      </p:sp>
      <p:sp>
        <p:nvSpPr>
          <p:cNvPr id="9" name="Rectangle 8"/>
          <p:cNvSpPr/>
          <p:nvPr/>
        </p:nvSpPr>
        <p:spPr>
          <a:xfrm>
            <a:off x="262361" y="3782173"/>
            <a:ext cx="3082724" cy="369332"/>
          </a:xfrm>
          <a:prstGeom prst="rect">
            <a:avLst/>
          </a:prstGeom>
        </p:spPr>
        <p:txBody>
          <a:bodyPr wrap="square">
            <a:spAutoFit/>
          </a:bodyPr>
          <a:lstStyle/>
          <a:p>
            <a:pPr marL="214313" indent="-214313">
              <a:buFont typeface="Arial" charset="0"/>
              <a:buChar char="•"/>
            </a:pPr>
            <a:r>
              <a:rPr lang="en-US" sz="900" dirty="0"/>
              <a:t>Russell, J. A. (1980) ‘‘A </a:t>
            </a:r>
            <a:r>
              <a:rPr lang="en-US" sz="900" dirty="0" err="1"/>
              <a:t>Circumplex</a:t>
            </a:r>
            <a:r>
              <a:rPr lang="en-US" sz="900" dirty="0"/>
              <a:t> Model of Affect’’, Journal of Personality and Social Psychology 39: 1161–78.</a:t>
            </a:r>
          </a:p>
        </p:txBody>
      </p:sp>
    </p:spTree>
    <p:extLst>
      <p:ext uri="{BB962C8B-B14F-4D97-AF65-F5344CB8AC3E}">
        <p14:creationId xmlns:p14="http://schemas.microsoft.com/office/powerpoint/2010/main" val="181319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noFill/>
          <a:ln>
            <a:noFill/>
          </a:ln>
        </p:spPr>
        <p:txBody>
          <a:bodyPr vert="horz" wrap="square" lIns="0" tIns="0" rIns="0" bIns="0" numCol="1" rtlCol="0" anchor="ctr" anchorCtr="0" compatLnSpc="1">
            <a:prstTxWarp prst="textNoShape">
              <a:avLst/>
            </a:prstTxWarp>
            <a:noAutofit/>
          </a:bodyPr>
          <a:lstStyle/>
          <a:p>
            <a:r>
              <a:rPr lang="en-GB" dirty="0"/>
              <a:t>Computational modelling of emotion: Russell++</a:t>
            </a:r>
          </a:p>
        </p:txBody>
      </p:sp>
      <p:sp>
        <p:nvSpPr>
          <p:cNvPr id="7" name="Footer Placeholder 3"/>
          <p:cNvSpPr>
            <a:spLocks noGrp="1"/>
          </p:cNvSpPr>
          <p:nvPr>
            <p:ph type="dt" sz="half" idx="10"/>
          </p:nvPr>
        </p:nvSpPr>
        <p:spPr>
          <a:xfrm>
            <a:off x="838200" y="6356350"/>
            <a:ext cx="2743200" cy="365125"/>
          </a:xfrm>
        </p:spPr>
        <p:txBody>
          <a:bodyPr/>
          <a:lstStyle/>
          <a:p>
            <a:r>
              <a:rPr lang="nl-NL"/>
              <a:t>Measuring intention and emotional involvement in jazz improvisations - Anna Jordanous</a:t>
            </a:r>
            <a:endParaRPr lang="en-GB" dirty="0"/>
          </a:p>
        </p:txBody>
      </p:sp>
      <p:pic>
        <p:nvPicPr>
          <p:cNvPr id="8" name="Picture 7"/>
          <p:cNvPicPr>
            <a:picLocks noChangeAspect="1"/>
          </p:cNvPicPr>
          <p:nvPr/>
        </p:nvPicPr>
        <p:blipFill rotWithShape="1">
          <a:blip r:embed="rId2"/>
          <a:srcRect l="2066" t="4309" r="2858"/>
          <a:stretch/>
        </p:blipFill>
        <p:spPr>
          <a:xfrm>
            <a:off x="3581400" y="1027905"/>
            <a:ext cx="7571282" cy="5734157"/>
          </a:xfrm>
          <a:prstGeom prst="rect">
            <a:avLst/>
          </a:prstGeom>
        </p:spPr>
      </p:pic>
      <p:sp>
        <p:nvSpPr>
          <p:cNvPr id="9" name="Rectangle 8"/>
          <p:cNvSpPr/>
          <p:nvPr/>
        </p:nvSpPr>
        <p:spPr>
          <a:xfrm>
            <a:off x="72105" y="3784109"/>
            <a:ext cx="3348941" cy="923330"/>
          </a:xfrm>
          <a:prstGeom prst="rect">
            <a:avLst/>
          </a:prstGeom>
        </p:spPr>
        <p:txBody>
          <a:bodyPr wrap="square">
            <a:spAutoFit/>
          </a:bodyPr>
          <a:lstStyle/>
          <a:p>
            <a:pPr marL="214313" indent="-214313">
              <a:buFont typeface="Arial" charset="0"/>
              <a:buChar char="•"/>
            </a:pPr>
            <a:r>
              <a:rPr lang="en-US" sz="900" dirty="0"/>
              <a:t>K.R. Scherer, “What Are Emotions? And How Can They Be Measured?” Social Science Information, vol. 44, no. 4, pp. 695-729, 2005.</a:t>
            </a:r>
          </a:p>
          <a:p>
            <a:pPr marL="214313" indent="-214313">
              <a:buFont typeface="Arial" charset="0"/>
              <a:buChar char="•"/>
            </a:pPr>
            <a:r>
              <a:rPr lang="en-US" sz="900" dirty="0" err="1"/>
              <a:t>Paltoglou</a:t>
            </a:r>
            <a:r>
              <a:rPr lang="en-US" sz="900" dirty="0"/>
              <a:t>, G., &amp; </a:t>
            </a:r>
            <a:r>
              <a:rPr lang="en-US" sz="900" dirty="0" err="1"/>
              <a:t>Thelwall</a:t>
            </a:r>
            <a:r>
              <a:rPr lang="en-US" sz="900" dirty="0"/>
              <a:t>, M. (2013). Seeing stars of valence and arousal in blog posts. </a:t>
            </a:r>
            <a:r>
              <a:rPr lang="en-US" sz="900" i="1" dirty="0"/>
              <a:t>IEEE Transactions on Affective Computing</a:t>
            </a:r>
            <a:r>
              <a:rPr lang="en-US" sz="900" dirty="0"/>
              <a:t>, </a:t>
            </a:r>
            <a:r>
              <a:rPr lang="en-US" sz="900" i="1" dirty="0"/>
              <a:t>4</a:t>
            </a:r>
            <a:r>
              <a:rPr lang="en-US" sz="900" dirty="0"/>
              <a:t>(1), 116–123. </a:t>
            </a:r>
          </a:p>
        </p:txBody>
      </p:sp>
      <p:pic>
        <p:nvPicPr>
          <p:cNvPr id="15" name="Picture 14" descr="A paper with text and a group of emojis&#10;&#10;AI-generated content may be incorrect.">
            <a:extLst>
              <a:ext uri="{FF2B5EF4-FFF2-40B4-BE49-F238E27FC236}">
                <a16:creationId xmlns:a16="http://schemas.microsoft.com/office/drawing/2014/main" id="{CB76E518-B35A-411D-81CE-87C39926895D}"/>
              </a:ext>
            </a:extLst>
          </p:cNvPr>
          <p:cNvPicPr>
            <a:picLocks noChangeAspect="1"/>
          </p:cNvPicPr>
          <p:nvPr/>
        </p:nvPicPr>
        <p:blipFill>
          <a:blip r:embed="rId3"/>
          <a:stretch>
            <a:fillRect/>
          </a:stretch>
        </p:blipFill>
        <p:spPr>
          <a:xfrm>
            <a:off x="-14433" y="0"/>
            <a:ext cx="5770656" cy="5505720"/>
          </a:xfrm>
          <a:prstGeom prst="rect">
            <a:avLst/>
          </a:prstGeom>
        </p:spPr>
      </p:pic>
      <p:pic>
        <p:nvPicPr>
          <p:cNvPr id="16" name="Picture 15" descr="A poster with a person and music notes&#10;&#10;AI-generated content may be incorrect.">
            <a:extLst>
              <a:ext uri="{FF2B5EF4-FFF2-40B4-BE49-F238E27FC236}">
                <a16:creationId xmlns:a16="http://schemas.microsoft.com/office/drawing/2014/main" id="{E7941E80-06D9-A6B9-315B-D8C5943AC464}"/>
              </a:ext>
            </a:extLst>
          </p:cNvPr>
          <p:cNvPicPr>
            <a:picLocks noChangeAspect="1"/>
          </p:cNvPicPr>
          <p:nvPr/>
        </p:nvPicPr>
        <p:blipFill>
          <a:blip r:embed="rId4"/>
          <a:stretch>
            <a:fillRect/>
          </a:stretch>
        </p:blipFill>
        <p:spPr>
          <a:xfrm>
            <a:off x="7689954" y="-39610"/>
            <a:ext cx="4549352" cy="4259231"/>
          </a:xfrm>
          <a:prstGeom prst="rect">
            <a:avLst/>
          </a:prstGeom>
        </p:spPr>
      </p:pic>
      <p:pic>
        <p:nvPicPr>
          <p:cNvPr id="17" name="Picture 16" descr="A page of a book&#10;&#10;AI-generated content may be incorrect.">
            <a:extLst>
              <a:ext uri="{FF2B5EF4-FFF2-40B4-BE49-F238E27FC236}">
                <a16:creationId xmlns:a16="http://schemas.microsoft.com/office/drawing/2014/main" id="{2FFEC51E-037B-CAAE-0AE1-F84256FD79FD}"/>
              </a:ext>
            </a:extLst>
          </p:cNvPr>
          <p:cNvPicPr>
            <a:picLocks noChangeAspect="1"/>
          </p:cNvPicPr>
          <p:nvPr/>
        </p:nvPicPr>
        <p:blipFill>
          <a:blip r:embed="rId5"/>
          <a:stretch>
            <a:fillRect/>
          </a:stretch>
        </p:blipFill>
        <p:spPr>
          <a:xfrm>
            <a:off x="4494454" y="1138976"/>
            <a:ext cx="5851130" cy="5582499"/>
          </a:xfrm>
          <a:prstGeom prst="rect">
            <a:avLst/>
          </a:prstGeom>
        </p:spPr>
      </p:pic>
    </p:spTree>
    <p:extLst>
      <p:ext uri="{BB962C8B-B14F-4D97-AF65-F5344CB8AC3E}">
        <p14:creationId xmlns:p14="http://schemas.microsoft.com/office/powerpoint/2010/main" val="16137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7" presetClass="exit" presetSubtype="0" fill="hold" nodeType="clickEffect">
                                  <p:stCondLst>
                                    <p:cond delay="0"/>
                                  </p:stCondLst>
                                  <p:childTnLst>
                                    <p:animEffect transition="out" filter="fade">
                                      <p:cBhvr>
                                        <p:cTn id="16" dur="1000"/>
                                        <p:tgtEl>
                                          <p:spTgt spid="17"/>
                                        </p:tgtEl>
                                      </p:cBhvr>
                                    </p:animEffect>
                                    <p:anim calcmode="lin" valueType="num">
                                      <p:cBhvr>
                                        <p:cTn id="17" dur="1000"/>
                                        <p:tgtEl>
                                          <p:spTgt spid="17"/>
                                        </p:tgtEl>
                                        <p:attrNameLst>
                                          <p:attrName>ppt_x</p:attrName>
                                        </p:attrNameLst>
                                      </p:cBhvr>
                                      <p:tavLst>
                                        <p:tav tm="0">
                                          <p:val>
                                            <p:strVal val="ppt_x"/>
                                          </p:val>
                                        </p:tav>
                                        <p:tav tm="100000">
                                          <p:val>
                                            <p:strVal val="ppt_x"/>
                                          </p:val>
                                        </p:tav>
                                      </p:tavLst>
                                    </p:anim>
                                    <p:anim calcmode="lin" valueType="num">
                                      <p:cBhvr>
                                        <p:cTn id="18" dur="100" decel="100000"/>
                                        <p:tgtEl>
                                          <p:spTgt spid="17"/>
                                        </p:tgtEl>
                                        <p:attrNameLst>
                                          <p:attrName>ppt_y</p:attrName>
                                        </p:attrNameLst>
                                      </p:cBhvr>
                                      <p:tavLst>
                                        <p:tav tm="0">
                                          <p:val>
                                            <p:strVal val="ppt_y"/>
                                          </p:val>
                                        </p:tav>
                                        <p:tav tm="100000">
                                          <p:val>
                                            <p:strVal val="ppt_y-.03"/>
                                          </p:val>
                                        </p:tav>
                                      </p:tavLst>
                                    </p:anim>
                                    <p:anim calcmode="lin" valueType="num">
                                      <p:cBhvr>
                                        <p:cTn id="19" dur="900" accel="100000">
                                          <p:stCondLst>
                                            <p:cond delay="100"/>
                                          </p:stCondLst>
                                        </p:cTn>
                                        <p:tgtEl>
                                          <p:spTgt spid="17"/>
                                        </p:tgtEl>
                                        <p:attrNameLst>
                                          <p:attrName>ppt_y</p:attrName>
                                        </p:attrNameLst>
                                      </p:cBhvr>
                                      <p:tavLst>
                                        <p:tav tm="0">
                                          <p:val>
                                            <p:strVal val="ppt_y"/>
                                          </p:val>
                                        </p:tav>
                                        <p:tav tm="100000">
                                          <p:val>
                                            <p:strVal val="ppt_y+1"/>
                                          </p:val>
                                        </p:tav>
                                      </p:tavLst>
                                    </p:anim>
                                    <p:set>
                                      <p:cBhvr>
                                        <p:cTn id="20" dur="1" fill="hold">
                                          <p:stCondLst>
                                            <p:cond delay="999"/>
                                          </p:stCondLst>
                                        </p:cTn>
                                        <p:tgtEl>
                                          <p:spTgt spid="17"/>
                                        </p:tgtEl>
                                        <p:attrNameLst>
                                          <p:attrName>style.visibility</p:attrName>
                                        </p:attrNameLst>
                                      </p:cBhvr>
                                      <p:to>
                                        <p:strVal val="hidden"/>
                                      </p:to>
                                    </p:set>
                                  </p:childTnLst>
                                </p:cTn>
                              </p:par>
                              <p:par>
                                <p:cTn id="21" presetID="37" presetClass="exit" presetSubtype="0" fill="hold" nodeType="withEffect">
                                  <p:stCondLst>
                                    <p:cond delay="0"/>
                                  </p:stCondLst>
                                  <p:childTnLst>
                                    <p:animEffect transition="out" filter="fade">
                                      <p:cBhvr>
                                        <p:cTn id="22" dur="1000"/>
                                        <p:tgtEl>
                                          <p:spTgt spid="15"/>
                                        </p:tgtEl>
                                      </p:cBhvr>
                                    </p:animEffect>
                                    <p:anim calcmode="lin" valueType="num">
                                      <p:cBhvr>
                                        <p:cTn id="23" dur="1000"/>
                                        <p:tgtEl>
                                          <p:spTgt spid="15"/>
                                        </p:tgtEl>
                                        <p:attrNameLst>
                                          <p:attrName>ppt_x</p:attrName>
                                        </p:attrNameLst>
                                      </p:cBhvr>
                                      <p:tavLst>
                                        <p:tav tm="0">
                                          <p:val>
                                            <p:strVal val="ppt_x"/>
                                          </p:val>
                                        </p:tav>
                                        <p:tav tm="100000">
                                          <p:val>
                                            <p:strVal val="ppt_x"/>
                                          </p:val>
                                        </p:tav>
                                      </p:tavLst>
                                    </p:anim>
                                    <p:anim calcmode="lin" valueType="num">
                                      <p:cBhvr>
                                        <p:cTn id="24" dur="100" decel="100000"/>
                                        <p:tgtEl>
                                          <p:spTgt spid="15"/>
                                        </p:tgtEl>
                                        <p:attrNameLst>
                                          <p:attrName>ppt_y</p:attrName>
                                        </p:attrNameLst>
                                      </p:cBhvr>
                                      <p:tavLst>
                                        <p:tav tm="0">
                                          <p:val>
                                            <p:strVal val="ppt_y"/>
                                          </p:val>
                                        </p:tav>
                                        <p:tav tm="100000">
                                          <p:val>
                                            <p:strVal val="ppt_y-.03"/>
                                          </p:val>
                                        </p:tav>
                                      </p:tavLst>
                                    </p:anim>
                                    <p:anim calcmode="lin" valueType="num">
                                      <p:cBhvr>
                                        <p:cTn id="25" dur="900" accel="100000">
                                          <p:stCondLst>
                                            <p:cond delay="100"/>
                                          </p:stCondLst>
                                        </p:cTn>
                                        <p:tgtEl>
                                          <p:spTgt spid="15"/>
                                        </p:tgtEl>
                                        <p:attrNameLst>
                                          <p:attrName>ppt_y</p:attrName>
                                        </p:attrNameLst>
                                      </p:cBhvr>
                                      <p:tavLst>
                                        <p:tav tm="0">
                                          <p:val>
                                            <p:strVal val="ppt_y"/>
                                          </p:val>
                                        </p:tav>
                                        <p:tav tm="100000">
                                          <p:val>
                                            <p:strVal val="ppt_y+1"/>
                                          </p:val>
                                        </p:tav>
                                      </p:tavLst>
                                    </p:anim>
                                    <p:set>
                                      <p:cBhvr>
                                        <p:cTn id="26" dur="1" fill="hold">
                                          <p:stCondLst>
                                            <p:cond delay="999"/>
                                          </p:stCondLst>
                                        </p:cTn>
                                        <p:tgtEl>
                                          <p:spTgt spid="15"/>
                                        </p:tgtEl>
                                        <p:attrNameLst>
                                          <p:attrName>style.visibility</p:attrName>
                                        </p:attrNameLst>
                                      </p:cBhvr>
                                      <p:to>
                                        <p:strVal val="hidden"/>
                                      </p:to>
                                    </p:set>
                                  </p:childTnLst>
                                </p:cTn>
                              </p:par>
                              <p:par>
                                <p:cTn id="27" presetID="37" presetClass="exit" presetSubtype="0" fill="hold" nodeType="withEffect">
                                  <p:stCondLst>
                                    <p:cond delay="0"/>
                                  </p:stCondLst>
                                  <p:childTnLst>
                                    <p:animEffect transition="out" filter="fade">
                                      <p:cBhvr>
                                        <p:cTn id="28" dur="1000"/>
                                        <p:tgtEl>
                                          <p:spTgt spid="16"/>
                                        </p:tgtEl>
                                      </p:cBhvr>
                                    </p:animEffect>
                                    <p:anim calcmode="lin" valueType="num">
                                      <p:cBhvr>
                                        <p:cTn id="29" dur="1000"/>
                                        <p:tgtEl>
                                          <p:spTgt spid="16"/>
                                        </p:tgtEl>
                                        <p:attrNameLst>
                                          <p:attrName>ppt_x</p:attrName>
                                        </p:attrNameLst>
                                      </p:cBhvr>
                                      <p:tavLst>
                                        <p:tav tm="0">
                                          <p:val>
                                            <p:strVal val="ppt_x"/>
                                          </p:val>
                                        </p:tav>
                                        <p:tav tm="100000">
                                          <p:val>
                                            <p:strVal val="ppt_x"/>
                                          </p:val>
                                        </p:tav>
                                      </p:tavLst>
                                    </p:anim>
                                    <p:anim calcmode="lin" valueType="num">
                                      <p:cBhvr>
                                        <p:cTn id="30" dur="100" decel="100000"/>
                                        <p:tgtEl>
                                          <p:spTgt spid="16"/>
                                        </p:tgtEl>
                                        <p:attrNameLst>
                                          <p:attrName>ppt_y</p:attrName>
                                        </p:attrNameLst>
                                      </p:cBhvr>
                                      <p:tavLst>
                                        <p:tav tm="0">
                                          <p:val>
                                            <p:strVal val="ppt_y"/>
                                          </p:val>
                                        </p:tav>
                                        <p:tav tm="100000">
                                          <p:val>
                                            <p:strVal val="ppt_y-.03"/>
                                          </p:val>
                                        </p:tav>
                                      </p:tavLst>
                                    </p:anim>
                                    <p:anim calcmode="lin" valueType="num">
                                      <p:cBhvr>
                                        <p:cTn id="31" dur="900" accel="100000">
                                          <p:stCondLst>
                                            <p:cond delay="100"/>
                                          </p:stCondLst>
                                        </p:cTn>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0" tIns="0" rIns="0" bIns="0" numCol="1" rtlCol="0" anchor="ctr" anchorCtr="0" compatLnSpc="1">
            <a:prstTxWarp prst="textNoShape">
              <a:avLst/>
            </a:prstTxWarp>
            <a:normAutofit/>
          </a:bodyPr>
          <a:lstStyle/>
          <a:p>
            <a:r>
              <a:rPr lang="en-GB" dirty="0"/>
              <a:t>Computational modelling of emotion: Ekman’s five/six basic emotions</a:t>
            </a:r>
          </a:p>
        </p:txBody>
      </p:sp>
      <p:pic>
        <p:nvPicPr>
          <p:cNvPr id="6" name="Content Placeholder 5"/>
          <p:cNvPicPr>
            <a:picLocks noGrp="1" noChangeAspect="1"/>
          </p:cNvPicPr>
          <p:nvPr>
            <p:ph idx="1"/>
          </p:nvPr>
        </p:nvPicPr>
        <p:blipFill>
          <a:blip r:embed="rId2"/>
          <a:stretch>
            <a:fillRect/>
          </a:stretch>
        </p:blipFill>
        <p:spPr>
          <a:xfrm>
            <a:off x="4964957" y="1631301"/>
            <a:ext cx="4937125" cy="4468098"/>
          </a:xfrm>
        </p:spPr>
      </p:pic>
      <p:sp>
        <p:nvSpPr>
          <p:cNvPr id="8" name="Footer Placeholder 3"/>
          <p:cNvSpPr>
            <a:spLocks noGrp="1"/>
          </p:cNvSpPr>
          <p:nvPr>
            <p:ph type="dt" sz="half" idx="10"/>
          </p:nvPr>
        </p:nvSpPr>
        <p:spPr/>
        <p:txBody>
          <a:bodyPr/>
          <a:lstStyle/>
          <a:p>
            <a:r>
              <a:rPr lang="nl-NL"/>
              <a:t>Measuring intention and emotional involvement in jazz improvisations - Anna Jordanous</a:t>
            </a:r>
            <a:endParaRPr lang="en-GB" dirty="0"/>
          </a:p>
        </p:txBody>
      </p:sp>
      <p:sp>
        <p:nvSpPr>
          <p:cNvPr id="13" name="Rectangle 12"/>
          <p:cNvSpPr/>
          <p:nvPr/>
        </p:nvSpPr>
        <p:spPr>
          <a:xfrm>
            <a:off x="1021607" y="5004660"/>
            <a:ext cx="3943350" cy="738664"/>
          </a:xfrm>
          <a:prstGeom prst="rect">
            <a:avLst/>
          </a:prstGeom>
        </p:spPr>
        <p:txBody>
          <a:bodyPr wrap="square">
            <a:spAutoFit/>
          </a:bodyPr>
          <a:lstStyle/>
          <a:p>
            <a:pPr marL="228600" indent="-228600"/>
            <a:r>
              <a:rPr lang="en-US" sz="1400" dirty="0"/>
              <a:t>Ekman, P. (1992). An argument for basic emotions. </a:t>
            </a:r>
            <a:r>
              <a:rPr lang="en-US" sz="1400" i="1" dirty="0"/>
              <a:t>Cognition &amp; Emotion</a:t>
            </a:r>
            <a:r>
              <a:rPr lang="en-US" sz="1400" dirty="0"/>
              <a:t>. </a:t>
            </a:r>
            <a:r>
              <a:rPr lang="en-US" sz="1400" dirty="0">
                <a:hlinkClick r:id="rId3"/>
              </a:rPr>
              <a:t>http://doi.org/10.1080/02699939208411068</a:t>
            </a:r>
            <a:endParaRPr lang="en-US" sz="1400" dirty="0"/>
          </a:p>
        </p:txBody>
      </p:sp>
      <p:sp>
        <p:nvSpPr>
          <p:cNvPr id="7" name="Rectangle 6"/>
          <p:cNvSpPr/>
          <p:nvPr/>
        </p:nvSpPr>
        <p:spPr>
          <a:xfrm>
            <a:off x="7153111" y="6040012"/>
            <a:ext cx="4034002" cy="346249"/>
          </a:xfrm>
          <a:prstGeom prst="rect">
            <a:avLst/>
          </a:prstGeom>
        </p:spPr>
        <p:txBody>
          <a:bodyPr wrap="square">
            <a:spAutoFit/>
          </a:bodyPr>
          <a:lstStyle/>
          <a:p>
            <a:pPr algn="r"/>
            <a:r>
              <a:rPr lang="en-GB" sz="825" dirty="0"/>
              <a:t>https://</a:t>
            </a:r>
            <a:r>
              <a:rPr lang="en-GB" sz="825" dirty="0" err="1"/>
              <a:t>ocw.mit.edu</a:t>
            </a:r>
            <a:r>
              <a:rPr lang="en-GB" sz="825" dirty="0"/>
              <a:t>/courses/brain-and-cognitive-sciences/9-00sc-introduction-to-psychology-fall-2011/emotion-motivation/discussion-emotion/</a:t>
            </a:r>
            <a:r>
              <a:rPr lang="en-GB" sz="825" dirty="0" err="1"/>
              <a:t>diss_img.jpg</a:t>
            </a:r>
            <a:endParaRPr lang="en-GB" sz="825" dirty="0"/>
          </a:p>
        </p:txBody>
      </p:sp>
    </p:spTree>
    <p:extLst>
      <p:ext uri="{BB962C8B-B14F-4D97-AF65-F5344CB8AC3E}">
        <p14:creationId xmlns:p14="http://schemas.microsoft.com/office/powerpoint/2010/main" val="306054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E30E9-EAB7-D3DB-EDD7-DAF3352F9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1FE0A-F7DE-4B45-A180-AE528783692C}"/>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76E132BE-532C-4651-17A3-3C45017C2992}"/>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98A102EB-4D7F-893A-2B59-C5C433053C65}"/>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pic>
        <p:nvPicPr>
          <p:cNvPr id="3" name="Content Placeholder 5" descr="A text on a page&#10;&#10;AI-generated content may be incorrect.">
            <a:extLst>
              <a:ext uri="{FF2B5EF4-FFF2-40B4-BE49-F238E27FC236}">
                <a16:creationId xmlns:a16="http://schemas.microsoft.com/office/drawing/2014/main" id="{3ECCA1B5-B54D-7B9F-28F2-7493D2F822C1}"/>
              </a:ext>
            </a:extLst>
          </p:cNvPr>
          <p:cNvPicPr>
            <a:picLocks noChangeAspect="1"/>
          </p:cNvPicPr>
          <p:nvPr/>
        </p:nvPicPr>
        <p:blipFill>
          <a:blip r:embed="rId2"/>
          <a:stretch>
            <a:fillRect/>
          </a:stretch>
        </p:blipFill>
        <p:spPr>
          <a:xfrm>
            <a:off x="3920048" y="136524"/>
            <a:ext cx="8111982" cy="4468097"/>
          </a:xfrm>
          <a:prstGeom prst="rect">
            <a:avLst/>
          </a:prstGeom>
        </p:spPr>
      </p:pic>
      <p:pic>
        <p:nvPicPr>
          <p:cNvPr id="6" name="Content Placeholder 5">
            <a:extLst>
              <a:ext uri="{FF2B5EF4-FFF2-40B4-BE49-F238E27FC236}">
                <a16:creationId xmlns:a16="http://schemas.microsoft.com/office/drawing/2014/main" id="{FC59A06A-2415-D1AB-6508-8FB3F8A07A63}"/>
              </a:ext>
            </a:extLst>
          </p:cNvPr>
          <p:cNvPicPr>
            <a:picLocks noChangeAspect="1"/>
          </p:cNvPicPr>
          <p:nvPr/>
        </p:nvPicPr>
        <p:blipFill>
          <a:blip r:embed="rId3"/>
          <a:stretch>
            <a:fillRect/>
          </a:stretch>
        </p:blipFill>
        <p:spPr>
          <a:xfrm>
            <a:off x="300359" y="3294002"/>
            <a:ext cx="3461413" cy="3132579"/>
          </a:xfrm>
          <a:prstGeom prst="rect">
            <a:avLst/>
          </a:prstGeom>
        </p:spPr>
      </p:pic>
    </p:spTree>
    <p:extLst>
      <p:ext uri="{BB962C8B-B14F-4D97-AF65-F5344CB8AC3E}">
        <p14:creationId xmlns:p14="http://schemas.microsoft.com/office/powerpoint/2010/main" val="1548763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25F12-5E35-5EF6-C6A2-CADCBF8FD1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586512-1AEE-07CF-4AFE-FDCF348B7850}"/>
              </a:ext>
            </a:extLst>
          </p:cNvPr>
          <p:cNvSpPr>
            <a:spLocks noGrp="1"/>
          </p:cNvSpPr>
          <p:nvPr>
            <p:ph type="title"/>
          </p:nvPr>
        </p:nvSpPr>
        <p:spPr>
          <a:xfrm>
            <a:off x="838200" y="365125"/>
            <a:ext cx="3200400" cy="1325563"/>
          </a:xfrm>
        </p:spPr>
        <p:txBody>
          <a:bodyPr/>
          <a:lstStyle/>
          <a:p>
            <a:r>
              <a:rPr lang="en-GB" noProof="0" dirty="0"/>
              <a:t>Emotions in music</a:t>
            </a:r>
          </a:p>
        </p:txBody>
      </p:sp>
      <p:sp>
        <p:nvSpPr>
          <p:cNvPr id="4" name="Footer Placeholder 3">
            <a:extLst>
              <a:ext uri="{FF2B5EF4-FFF2-40B4-BE49-F238E27FC236}">
                <a16:creationId xmlns:a16="http://schemas.microsoft.com/office/drawing/2014/main" id="{22BEE8B9-E526-5C4F-47BE-F931F13C502B}"/>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sp>
        <p:nvSpPr>
          <p:cNvPr id="5" name="Content Placeholder 4">
            <a:extLst>
              <a:ext uri="{FF2B5EF4-FFF2-40B4-BE49-F238E27FC236}">
                <a16:creationId xmlns:a16="http://schemas.microsoft.com/office/drawing/2014/main" id="{2A2280E7-2B9C-D2A3-5B30-6C60F9F086D3}"/>
              </a:ext>
            </a:extLst>
          </p:cNvPr>
          <p:cNvSpPr>
            <a:spLocks noGrp="1"/>
          </p:cNvSpPr>
          <p:nvPr>
            <p:ph idx="1"/>
          </p:nvPr>
        </p:nvSpPr>
        <p:spPr>
          <a:xfrm>
            <a:off x="838200" y="1825625"/>
            <a:ext cx="2703653" cy="4351338"/>
          </a:xfrm>
        </p:spPr>
        <p:txBody>
          <a:bodyPr>
            <a:normAutofit/>
          </a:bodyPr>
          <a:lstStyle/>
          <a:p>
            <a:pPr marL="0" indent="0">
              <a:buNone/>
            </a:pPr>
            <a:r>
              <a:rPr lang="en-GB" sz="1100" i="1" noProof="0" dirty="0">
                <a:effectLst/>
                <a:latin typeface="Arial" panose="020B0604020202020204" pitchFamily="34" charset="0"/>
                <a:cs typeface="Arial" panose="020B0604020202020204" pitchFamily="34" charset="0"/>
              </a:rPr>
              <a:t>Summary of Cross-Modal Patterns of Acoustic Cues for Discrete Emotions </a:t>
            </a:r>
            <a:endParaRPr lang="en-GB" sz="1100" noProof="0" dirty="0">
              <a:latin typeface="Arial" panose="020B0604020202020204" pitchFamily="34" charset="0"/>
              <a:cs typeface="Arial" panose="020B0604020202020204" pitchFamily="34" charset="0"/>
            </a:endParaRPr>
          </a:p>
          <a:p>
            <a:r>
              <a:rPr lang="en-GB" sz="1100" noProof="0" dirty="0">
                <a:effectLst/>
                <a:latin typeface="Arial" panose="020B0604020202020204" pitchFamily="34" charset="0"/>
                <a:cs typeface="Arial" panose="020B0604020202020204" pitchFamily="34" charset="0"/>
              </a:rPr>
              <a:t>P. N. </a:t>
            </a:r>
            <a:r>
              <a:rPr lang="en-GB" sz="1100" noProof="0" dirty="0" err="1">
                <a:effectLst/>
                <a:latin typeface="Arial" panose="020B0604020202020204" pitchFamily="34" charset="0"/>
                <a:cs typeface="Arial" panose="020B0604020202020204" pitchFamily="34" charset="0"/>
              </a:rPr>
              <a:t>Juslin</a:t>
            </a:r>
            <a:r>
              <a:rPr lang="en-GB" sz="1100" noProof="0" dirty="0">
                <a:effectLst/>
                <a:latin typeface="Arial" panose="020B0604020202020204" pitchFamily="34" charset="0"/>
                <a:cs typeface="Arial" panose="020B0604020202020204" pitchFamily="34" charset="0"/>
              </a:rPr>
              <a:t> &amp; P. </a:t>
            </a:r>
            <a:r>
              <a:rPr lang="en-GB" sz="1100" noProof="0" dirty="0" err="1">
                <a:effectLst/>
                <a:latin typeface="Arial" panose="020B0604020202020204" pitchFamily="34" charset="0"/>
                <a:cs typeface="Arial" panose="020B0604020202020204" pitchFamily="34" charset="0"/>
              </a:rPr>
              <a:t>Laukka</a:t>
            </a:r>
            <a:r>
              <a:rPr lang="en-GB" sz="1100" noProof="0" dirty="0">
                <a:effectLst/>
                <a:latin typeface="Arial" panose="020B0604020202020204" pitchFamily="34" charset="0"/>
                <a:cs typeface="Arial" panose="020B0604020202020204" pitchFamily="34" charset="0"/>
              </a:rPr>
              <a:t> (2003) </a:t>
            </a:r>
            <a:r>
              <a:rPr lang="en-GB" sz="1100" i="1" noProof="0" dirty="0">
                <a:effectLst/>
                <a:latin typeface="Arial" panose="020B0604020202020204" pitchFamily="34" charset="0"/>
                <a:cs typeface="Arial" panose="020B0604020202020204" pitchFamily="34" charset="0"/>
              </a:rPr>
              <a:t>Communication of Emotions in Vocal Expression and Music Performance: Different Channels, Same Code? </a:t>
            </a:r>
            <a:r>
              <a:rPr lang="en-GB" sz="1100" noProof="0" dirty="0">
                <a:effectLst/>
                <a:latin typeface="Arial" panose="020B0604020202020204" pitchFamily="34" charset="0"/>
                <a:cs typeface="Arial" panose="020B0604020202020204" pitchFamily="34" charset="0"/>
              </a:rPr>
              <a:t>Psychological Bulletin Vol. 129, No. 5, 770–814. </a:t>
            </a:r>
            <a:endParaRPr lang="en-GB" sz="1100" noProof="0" dirty="0">
              <a:latin typeface="Arial" panose="020B0604020202020204" pitchFamily="34" charset="0"/>
              <a:cs typeface="Arial" panose="020B0604020202020204" pitchFamily="34" charset="0"/>
            </a:endParaRPr>
          </a:p>
          <a:p>
            <a:endParaRPr lang="en-GB" sz="1100" noProof="0" dirty="0">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170EBF97-9509-3225-4D49-2D8CB0326448}"/>
              </a:ext>
            </a:extLst>
          </p:cNvPr>
          <p:cNvGraphicFramePr>
            <a:graphicFrameLocks noGrp="1"/>
          </p:cNvGraphicFramePr>
          <p:nvPr>
            <p:extLst>
              <p:ext uri="{D42A27DB-BD31-4B8C-83A1-F6EECF244321}">
                <p14:modId xmlns:p14="http://schemas.microsoft.com/office/powerpoint/2010/main" val="3582124433"/>
              </p:ext>
            </p:extLst>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pic>
        <p:nvPicPr>
          <p:cNvPr id="6" name="Content Placeholder 5">
            <a:extLst>
              <a:ext uri="{FF2B5EF4-FFF2-40B4-BE49-F238E27FC236}">
                <a16:creationId xmlns:a16="http://schemas.microsoft.com/office/drawing/2014/main" id="{0A2DC022-5787-7F8D-14D0-8C39C6AD2DBF}"/>
              </a:ext>
            </a:extLst>
          </p:cNvPr>
          <p:cNvPicPr>
            <a:picLocks noChangeAspect="1"/>
          </p:cNvPicPr>
          <p:nvPr/>
        </p:nvPicPr>
        <p:blipFill>
          <a:blip r:embed="rId2"/>
          <a:stretch>
            <a:fillRect/>
          </a:stretch>
        </p:blipFill>
        <p:spPr>
          <a:xfrm>
            <a:off x="425819" y="3459579"/>
            <a:ext cx="3351708" cy="3033296"/>
          </a:xfrm>
          <a:prstGeom prst="rect">
            <a:avLst/>
          </a:prstGeom>
        </p:spPr>
      </p:pic>
    </p:spTree>
    <p:extLst>
      <p:ext uri="{BB962C8B-B14F-4D97-AF65-F5344CB8AC3E}">
        <p14:creationId xmlns:p14="http://schemas.microsoft.com/office/powerpoint/2010/main" val="276551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86552-4CDE-6C58-CA1C-B4390F024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13FC8-4251-6E14-8871-76C2D91FC519}"/>
              </a:ext>
            </a:extLst>
          </p:cNvPr>
          <p:cNvSpPr>
            <a:spLocks noGrp="1"/>
          </p:cNvSpPr>
          <p:nvPr>
            <p:ph type="title"/>
          </p:nvPr>
        </p:nvSpPr>
        <p:spPr/>
        <p:txBody>
          <a:bodyPr anchor="ctr">
            <a:normAutofit/>
          </a:bodyPr>
          <a:lstStyle/>
          <a:p>
            <a:r>
              <a:rPr lang="en-GB" noProof="0" dirty="0"/>
              <a:t>Methodology</a:t>
            </a:r>
          </a:p>
        </p:txBody>
      </p:sp>
      <p:sp>
        <p:nvSpPr>
          <p:cNvPr id="3" name="Content Placeholder 2">
            <a:extLst>
              <a:ext uri="{FF2B5EF4-FFF2-40B4-BE49-F238E27FC236}">
                <a16:creationId xmlns:a16="http://schemas.microsoft.com/office/drawing/2014/main" id="{CAC504D3-0D84-98C4-E714-6D54B03B7862}"/>
              </a:ext>
            </a:extLst>
          </p:cNvPr>
          <p:cNvSpPr>
            <a:spLocks noGrp="1"/>
          </p:cNvSpPr>
          <p:nvPr>
            <p:ph idx="1"/>
          </p:nvPr>
        </p:nvSpPr>
        <p:spPr/>
        <p:txBody>
          <a:bodyPr>
            <a:normAutofit/>
          </a:bodyPr>
          <a:lstStyle/>
          <a:p>
            <a:pPr marL="0" indent="0">
              <a:buNone/>
            </a:pPr>
            <a:r>
              <a:rPr lang="en-GB" sz="2400" b="0" i="0" noProof="0" dirty="0">
                <a:effectLst/>
              </a:rPr>
              <a:t>• Collect audio data for analysis</a:t>
            </a:r>
          </a:p>
          <a:p>
            <a:pPr marL="0" indent="0">
              <a:buNone/>
            </a:pPr>
            <a:r>
              <a:rPr lang="en-GB" sz="2400" dirty="0"/>
              <a:t>	More creative improvisations matched with less creative improvisations</a:t>
            </a:r>
            <a:br>
              <a:rPr lang="en-GB" sz="2400" noProof="0" dirty="0"/>
            </a:br>
            <a:endParaRPr lang="en-GB" sz="2400" noProof="0" dirty="0"/>
          </a:p>
          <a:p>
            <a:pPr marL="0" indent="0">
              <a:buNone/>
            </a:pPr>
            <a:r>
              <a:rPr lang="en-GB" sz="2400" b="0" i="0" noProof="0" dirty="0">
                <a:effectLst/>
              </a:rPr>
              <a:t>• Implement </a:t>
            </a:r>
            <a:r>
              <a:rPr lang="en-GB" sz="2400" b="0" i="0" noProof="0" dirty="0" err="1">
                <a:effectLst/>
              </a:rPr>
              <a:t>Juslin</a:t>
            </a:r>
            <a:r>
              <a:rPr lang="en-GB" sz="2400" b="0" i="0" noProof="0" dirty="0">
                <a:effectLst/>
              </a:rPr>
              <a:t> &amp; </a:t>
            </a:r>
            <a:r>
              <a:rPr lang="en-GB" sz="2400" b="0" i="0" noProof="0" dirty="0" err="1">
                <a:effectLst/>
              </a:rPr>
              <a:t>Laukka</a:t>
            </a:r>
            <a:r>
              <a:rPr lang="en-GB" sz="2400" b="0" i="0" noProof="0" dirty="0">
                <a:effectLst/>
              </a:rPr>
              <a:t> features to analyse audio data </a:t>
            </a:r>
          </a:p>
          <a:p>
            <a:pPr marL="0" indent="0">
              <a:buNone/>
            </a:pPr>
            <a:r>
              <a:rPr lang="en-GB" sz="2400" dirty="0"/>
              <a:t>	Output: </a:t>
            </a:r>
            <a:r>
              <a:rPr lang="en-GB" sz="2400" dirty="0" err="1"/>
              <a:t>emovectors</a:t>
            </a:r>
            <a:r>
              <a:rPr lang="en-GB" sz="2400" dirty="0"/>
              <a:t> (</a:t>
            </a:r>
            <a:r>
              <a:rPr lang="en-GB" sz="2400" b="0" i="0" noProof="0" dirty="0">
                <a:effectLst/>
              </a:rPr>
              <a:t>5d vector) for each song in analysis data</a:t>
            </a:r>
            <a:br>
              <a:rPr lang="en-GB" sz="2400" noProof="0" dirty="0"/>
            </a:br>
            <a:endParaRPr lang="en-GB" sz="2400" noProof="0" dirty="0"/>
          </a:p>
          <a:p>
            <a:pPr marL="0" indent="0">
              <a:buNone/>
            </a:pPr>
            <a:r>
              <a:rPr lang="en-GB" sz="2400" b="0" i="0" noProof="0" dirty="0">
                <a:effectLst/>
              </a:rPr>
              <a:t>• Statistical analysis across matched improvisations, compare to creativity rankings to verify hypothesis</a:t>
            </a:r>
            <a:endParaRPr lang="en-GB" sz="2400" noProof="0" dirty="0"/>
          </a:p>
        </p:txBody>
      </p:sp>
      <p:sp>
        <p:nvSpPr>
          <p:cNvPr id="4" name="Footer Placeholder 3">
            <a:extLst>
              <a:ext uri="{FF2B5EF4-FFF2-40B4-BE49-F238E27FC236}">
                <a16:creationId xmlns:a16="http://schemas.microsoft.com/office/drawing/2014/main" id="{09D288FD-2DE7-8842-488B-9B31EEB2E05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5" name="Content Placeholder 2">
            <a:extLst>
              <a:ext uri="{FF2B5EF4-FFF2-40B4-BE49-F238E27FC236}">
                <a16:creationId xmlns:a16="http://schemas.microsoft.com/office/drawing/2014/main" id="{375B97AB-0EE0-54A1-1207-636266B19373}"/>
              </a:ext>
            </a:extLst>
          </p:cNvPr>
          <p:cNvSpPr txBox="1">
            <a:spLocks/>
          </p:cNvSpPr>
          <p:nvPr/>
        </p:nvSpPr>
        <p:spPr>
          <a:xfrm>
            <a:off x="224853" y="5336498"/>
            <a:ext cx="11857220" cy="97540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GB" i="1" dirty="0"/>
              <a:t>Hypothesis: if an improvisation contains more evidence of emotion-laden content, it is more likely to be recognised as creative</a:t>
            </a:r>
          </a:p>
          <a:p>
            <a:endParaRPr lang="en-GB" dirty="0"/>
          </a:p>
          <a:p>
            <a:endParaRPr lang="en-GB" dirty="0"/>
          </a:p>
        </p:txBody>
      </p:sp>
    </p:spTree>
    <p:extLst>
      <p:ext uri="{BB962C8B-B14F-4D97-AF65-F5344CB8AC3E}">
        <p14:creationId xmlns:p14="http://schemas.microsoft.com/office/powerpoint/2010/main" val="2070915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20F7D-7BA6-C7B1-88E9-67A5592135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BB360F-B9BE-AD78-D3B6-153BA25E2ACF}"/>
              </a:ext>
            </a:extLst>
          </p:cNvPr>
          <p:cNvSpPr>
            <a:spLocks noGrp="1"/>
          </p:cNvSpPr>
          <p:nvPr>
            <p:ph type="ftr" sz="quarter" idx="11"/>
          </p:nvPr>
        </p:nvSpPr>
        <p:spPr/>
        <p:txBody>
          <a:bodyPr/>
          <a:lstStyle/>
          <a:p>
            <a:r>
              <a:rPr lang="en-GB" noProof="0"/>
              <a:t>Measuring intention and emotional involvement in jazz improvisations - Anna Jordanous</a:t>
            </a:r>
            <a:endParaRPr lang="en-GB" noProof="0" dirty="0"/>
          </a:p>
        </p:txBody>
      </p:sp>
      <p:graphicFrame>
        <p:nvGraphicFramePr>
          <p:cNvPr id="7" name="Table 6">
            <a:extLst>
              <a:ext uri="{FF2B5EF4-FFF2-40B4-BE49-F238E27FC236}">
                <a16:creationId xmlns:a16="http://schemas.microsoft.com/office/drawing/2014/main" id="{00A73904-ECFA-E9D4-B421-5D2769DAA410}"/>
              </a:ext>
            </a:extLst>
          </p:cNvPr>
          <p:cNvGraphicFramePr>
            <a:graphicFrameLocks noGrp="1"/>
          </p:cNvGraphicFramePr>
          <p:nvPr/>
        </p:nvGraphicFramePr>
        <p:xfrm>
          <a:off x="3954234" y="0"/>
          <a:ext cx="8237766" cy="6858002"/>
        </p:xfrm>
        <a:graphic>
          <a:graphicData uri="http://schemas.openxmlformats.org/drawingml/2006/table">
            <a:tbl>
              <a:tblPr firstRow="1" bandRow="1">
                <a:tableStyleId>{5C22544A-7EE6-4342-B048-85BDC9FD1C3A}</a:tableStyleId>
              </a:tblPr>
              <a:tblGrid>
                <a:gridCol w="1412933">
                  <a:extLst>
                    <a:ext uri="{9D8B030D-6E8A-4147-A177-3AD203B41FA5}">
                      <a16:colId xmlns:a16="http://schemas.microsoft.com/office/drawing/2014/main" val="4119210831"/>
                    </a:ext>
                  </a:extLst>
                </a:gridCol>
                <a:gridCol w="6824833">
                  <a:extLst>
                    <a:ext uri="{9D8B030D-6E8A-4147-A177-3AD203B41FA5}">
                      <a16:colId xmlns:a16="http://schemas.microsoft.com/office/drawing/2014/main" val="1915277551"/>
                    </a:ext>
                  </a:extLst>
                </a:gridCol>
              </a:tblGrid>
              <a:tr h="380421">
                <a:tc>
                  <a:txBody>
                    <a:bodyPr/>
                    <a:lstStyle/>
                    <a:p>
                      <a:r>
                        <a:rPr lang="en-GB" sz="1800" noProof="0" dirty="0">
                          <a:effectLst/>
                          <a:latin typeface="Times"/>
                        </a:rPr>
                        <a:t>Emotion</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Acoustic cues (vocal expression/music performance) </a:t>
                      </a:r>
                      <a:endParaRPr lang="en-GB" noProof="0" dirty="0"/>
                    </a:p>
                  </a:txBody>
                  <a:tcPr/>
                </a:tc>
                <a:extLst>
                  <a:ext uri="{0D108BD9-81ED-4DB2-BD59-A6C34878D82A}">
                    <a16:rowId xmlns:a16="http://schemas.microsoft.com/office/drawing/2014/main" val="2930849006"/>
                  </a:ext>
                </a:extLst>
              </a:tr>
              <a:tr h="1219432">
                <a:tc>
                  <a:txBody>
                    <a:bodyPr/>
                    <a:lstStyle/>
                    <a:p>
                      <a:r>
                        <a:rPr lang="en-GB" sz="1800" noProof="0" dirty="0">
                          <a:effectLst/>
                          <a:latin typeface="Times"/>
                        </a:rPr>
                        <a:t>Anger</a:t>
                      </a:r>
                      <a:endParaRPr lang="en-GB" noProof="0" dirty="0"/>
                    </a:p>
                  </a:txBody>
                  <a:tcPr/>
                </a:tc>
                <a:tc>
                  <a:txBody>
                    <a:bodyPr/>
                    <a:lstStyle/>
                    <a:p>
                      <a:r>
                        <a:rPr lang="en-GB" sz="1800" noProof="0" dirty="0">
                          <a:effectLst/>
                          <a:latin typeface="Times"/>
                        </a:rPr>
                        <a:t>Fast speech rate/tempo, high voice intensity/sound level, much voice intensity/sound level variability, much high-frequency energy, high F0/pitch level, much F0/pitch variability, rising F0/pitch contour, fast voice onsets/tone attacks, and microstructural irregularity</a:t>
                      </a:r>
                      <a:endParaRPr lang="en-GB" noProof="0" dirty="0"/>
                    </a:p>
                  </a:txBody>
                  <a:tcPr/>
                </a:tc>
                <a:extLst>
                  <a:ext uri="{0D108BD9-81ED-4DB2-BD59-A6C34878D82A}">
                    <a16:rowId xmlns:a16="http://schemas.microsoft.com/office/drawing/2014/main" val="901836770"/>
                  </a:ext>
                </a:extLst>
              </a:tr>
              <a:tr h="1219432">
                <a:tc>
                  <a:txBody>
                    <a:bodyPr/>
                    <a:lstStyle/>
                    <a:p>
                      <a:r>
                        <a:rPr lang="en-GB" sz="1800" noProof="0" dirty="0">
                          <a:effectLst/>
                          <a:latin typeface="Times"/>
                        </a:rPr>
                        <a:t>Fear</a:t>
                      </a:r>
                      <a:endParaRPr lang="en-GB" noProof="0" dirty="0"/>
                    </a:p>
                  </a:txBody>
                  <a:tcPr/>
                </a:tc>
                <a:tc>
                  <a:txBody>
                    <a:bodyPr/>
                    <a:lstStyle/>
                    <a:p>
                      <a:r>
                        <a:rPr lang="en-GB" sz="1800" noProof="0" dirty="0">
                          <a:effectLst/>
                          <a:latin typeface="Times"/>
                        </a:rPr>
                        <a:t>Fast speech rate/tempo, low voice intensity/sound level (except in panic fear), much voice intensity/sound level variability, little high-frequency energy, high F0/pitch level, little F0/pitch variability, rising F0/pitch contour, and a lot of microstructural irregularity </a:t>
                      </a:r>
                      <a:endParaRPr lang="en-GB" noProof="0" dirty="0"/>
                    </a:p>
                  </a:txBody>
                  <a:tcPr/>
                </a:tc>
                <a:extLst>
                  <a:ext uri="{0D108BD9-81ED-4DB2-BD59-A6C34878D82A}">
                    <a16:rowId xmlns:a16="http://schemas.microsoft.com/office/drawing/2014/main" val="1928615167"/>
                  </a:ext>
                </a:extLst>
              </a:tr>
              <a:tr h="1219432">
                <a:tc>
                  <a:txBody>
                    <a:bodyPr/>
                    <a:lstStyle/>
                    <a:p>
                      <a:r>
                        <a:rPr lang="en-GB" sz="1800" noProof="0" dirty="0">
                          <a:effectLst/>
                          <a:latin typeface="Times"/>
                        </a:rPr>
                        <a:t>Happiness</a:t>
                      </a:r>
                      <a:endParaRPr lang="en-GB" noProof="0" dirty="0"/>
                    </a:p>
                  </a:txBody>
                  <a:tcPr/>
                </a:tc>
                <a:tc>
                  <a:txBody>
                    <a:bodyPr/>
                    <a:lstStyle/>
                    <a:p>
                      <a:r>
                        <a:rPr lang="en-GB" sz="1800" noProof="0" dirty="0">
                          <a:effectLst/>
                          <a:latin typeface="Times"/>
                        </a:rPr>
                        <a:t>Fast speech rate/tempo, medium–high voice intensity/sound level, medium high-frequency energy, high F0/pitch level, much F0/pitch variability, rising F0/pitch contour, fast voice onsets/tone attacks, and very little microstructural regularity </a:t>
                      </a:r>
                      <a:endParaRPr lang="en-GB" noProof="0" dirty="0"/>
                    </a:p>
                  </a:txBody>
                  <a:tcPr/>
                </a:tc>
                <a:extLst>
                  <a:ext uri="{0D108BD9-81ED-4DB2-BD59-A6C34878D82A}">
                    <a16:rowId xmlns:a16="http://schemas.microsoft.com/office/drawing/2014/main" val="4104945536"/>
                  </a:ext>
                </a:extLst>
              </a:tr>
              <a:tr h="12194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Sadness </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 slow voice onsets/tone attacks, and microstructural irregularity </a:t>
                      </a:r>
                      <a:endParaRPr lang="en-GB" noProof="0" dirty="0"/>
                    </a:p>
                  </a:txBody>
                  <a:tcPr/>
                </a:tc>
                <a:extLst>
                  <a:ext uri="{0D108BD9-81ED-4DB2-BD59-A6C34878D82A}">
                    <a16:rowId xmlns:a16="http://schemas.microsoft.com/office/drawing/2014/main" val="3288569246"/>
                  </a:ext>
                </a:extLst>
              </a:tr>
              <a:tr h="1219432">
                <a:tc>
                  <a:txBody>
                    <a:bodyPr/>
                    <a:lstStyle/>
                    <a:p>
                      <a:r>
                        <a:rPr lang="en-GB" sz="1800" noProof="0" dirty="0">
                          <a:effectLst/>
                          <a:latin typeface="Times"/>
                        </a:rPr>
                        <a:t>Tenderness</a:t>
                      </a:r>
                      <a:endParaRPr lang="en-GB" noProof="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noProof="0" dirty="0">
                          <a:effectLst/>
                          <a:latin typeface="Times"/>
                        </a:rPr>
                        <a:t>Slow speech rate/tempo, low voice intensity/sound level, little voice intensity/sound level variability, little high-frequency energy, low F0/pitch level, little F0/pitch variability, falling F0/pitch contours, slow voice onsets/tone attacks, and microstructural regularity </a:t>
                      </a:r>
                      <a:endParaRPr lang="en-GB" noProof="0" dirty="0"/>
                    </a:p>
                  </a:txBody>
                  <a:tcPr/>
                </a:tc>
                <a:extLst>
                  <a:ext uri="{0D108BD9-81ED-4DB2-BD59-A6C34878D82A}">
                    <a16:rowId xmlns:a16="http://schemas.microsoft.com/office/drawing/2014/main" val="367315893"/>
                  </a:ext>
                </a:extLst>
              </a:tr>
              <a:tr h="38042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GB" i="1" noProof="0" dirty="0"/>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800" i="1" noProof="0" dirty="0">
                          <a:effectLst/>
                          <a:latin typeface="Times"/>
                        </a:rPr>
                        <a:t>Note. F0 </a:t>
                      </a:r>
                      <a:r>
                        <a:rPr lang="en-GB" sz="1800" i="1" noProof="0" dirty="0">
                          <a:effectLst/>
                          <a:latin typeface="Universal"/>
                        </a:rPr>
                        <a:t> </a:t>
                      </a:r>
                      <a:r>
                        <a:rPr lang="en-GB" sz="1800" i="1" noProof="0" dirty="0">
                          <a:effectLst/>
                          <a:latin typeface="Times"/>
                        </a:rPr>
                        <a:t>fundamental frequency. </a:t>
                      </a:r>
                      <a:endParaRPr lang="en-GB" i="1" noProof="0" dirty="0"/>
                    </a:p>
                  </a:txBody>
                  <a:tcPr/>
                </a:tc>
                <a:extLst>
                  <a:ext uri="{0D108BD9-81ED-4DB2-BD59-A6C34878D82A}">
                    <a16:rowId xmlns:a16="http://schemas.microsoft.com/office/drawing/2014/main" val="3965701261"/>
                  </a:ext>
                </a:extLst>
              </a:tr>
            </a:tbl>
          </a:graphicData>
        </a:graphic>
      </p:graphicFrame>
      <p:sp>
        <p:nvSpPr>
          <p:cNvPr id="11" name="Title 1">
            <a:extLst>
              <a:ext uri="{FF2B5EF4-FFF2-40B4-BE49-F238E27FC236}">
                <a16:creationId xmlns:a16="http://schemas.microsoft.com/office/drawing/2014/main" id="{2564A583-C384-F15E-7343-B96E02A6B90C}"/>
              </a:ext>
            </a:extLst>
          </p:cNvPr>
          <p:cNvSpPr>
            <a:spLocks noGrp="1"/>
          </p:cNvSpPr>
          <p:nvPr>
            <p:ph type="title"/>
          </p:nvPr>
        </p:nvSpPr>
        <p:spPr>
          <a:xfrm>
            <a:off x="0" y="36195"/>
            <a:ext cx="10515600" cy="966529"/>
          </a:xfrm>
        </p:spPr>
        <p:txBody>
          <a:bodyPr/>
          <a:lstStyle/>
          <a:p>
            <a:r>
              <a:rPr lang="en-GB" noProof="0" dirty="0"/>
              <a:t>What do I need?</a:t>
            </a:r>
          </a:p>
        </p:txBody>
      </p:sp>
      <p:sp>
        <p:nvSpPr>
          <p:cNvPr id="12" name="Content Placeholder 2">
            <a:extLst>
              <a:ext uri="{FF2B5EF4-FFF2-40B4-BE49-F238E27FC236}">
                <a16:creationId xmlns:a16="http://schemas.microsoft.com/office/drawing/2014/main" id="{17E2B25C-5CC7-C35A-4D30-E788FFAC276E}"/>
              </a:ext>
            </a:extLst>
          </p:cNvPr>
          <p:cNvSpPr>
            <a:spLocks noGrp="1"/>
          </p:cNvSpPr>
          <p:nvPr>
            <p:ph sz="half" idx="1"/>
          </p:nvPr>
        </p:nvSpPr>
        <p:spPr>
          <a:xfrm>
            <a:off x="104850" y="856359"/>
            <a:ext cx="3913266" cy="5682553"/>
          </a:xfrm>
        </p:spPr>
        <p:txBody>
          <a:bodyPr>
            <a:noAutofit/>
          </a:bodyPr>
          <a:lstStyle/>
          <a:p>
            <a:r>
              <a:rPr lang="en-GB" sz="2400" dirty="0"/>
              <a:t>Operationalised versions of each of the acoustic cues</a:t>
            </a:r>
          </a:p>
          <a:p>
            <a:pPr lvl="1">
              <a:buFont typeface="Wingdings" pitchFamily="2" charset="2"/>
              <a:buChar char="ü"/>
            </a:pPr>
            <a:r>
              <a:rPr lang="en-GB" sz="2000" dirty="0"/>
              <a:t>See next slides</a:t>
            </a:r>
          </a:p>
          <a:p>
            <a:r>
              <a:rPr lang="en-GB" sz="2400" noProof="0" dirty="0"/>
              <a:t>Benchmarks to judge differences in these acoustic cues (?)</a:t>
            </a:r>
          </a:p>
          <a:p>
            <a:pPr lvl="1">
              <a:buFont typeface="Wingdings" pitchFamily="2" charset="2"/>
              <a:buChar char="ü"/>
            </a:pPr>
            <a:r>
              <a:rPr lang="en-GB" sz="2000" dirty="0"/>
              <a:t>Analyse a reference dataset for each acoustic cue, use percentiles to set thresholds</a:t>
            </a:r>
            <a:endParaRPr lang="en-GB" sz="2000" noProof="0" dirty="0"/>
          </a:p>
          <a:p>
            <a:r>
              <a:rPr lang="en-GB" sz="2400" dirty="0"/>
              <a:t>Reference datasets</a:t>
            </a:r>
          </a:p>
          <a:p>
            <a:pPr lvl="1">
              <a:buFont typeface="Wingdings" pitchFamily="2" charset="2"/>
              <a:buChar char="ü"/>
            </a:pPr>
            <a:r>
              <a:rPr lang="en-GB" sz="2000" dirty="0"/>
              <a:t>GTZAN</a:t>
            </a:r>
          </a:p>
          <a:p>
            <a:pPr lvl="1">
              <a:buFont typeface="Wingdings" pitchFamily="2" charset="2"/>
              <a:buChar char="ü"/>
            </a:pPr>
            <a:r>
              <a:rPr lang="en-GB" sz="2000" dirty="0"/>
              <a:t>Impro-Visor data</a:t>
            </a:r>
          </a:p>
          <a:p>
            <a:pPr lvl="1">
              <a:buFont typeface="System Font Regular"/>
              <a:buChar char="x"/>
            </a:pPr>
            <a:r>
              <a:rPr lang="en-GB" sz="2000" dirty="0"/>
              <a:t>Weimar jazz dataset…</a:t>
            </a:r>
          </a:p>
          <a:p>
            <a:r>
              <a:rPr lang="en-GB" sz="2400" dirty="0"/>
              <a:t>Data on rankings of the most creative improvisations…</a:t>
            </a:r>
          </a:p>
          <a:p>
            <a:pPr lvl="1">
              <a:buFont typeface="System Font Regular"/>
              <a:buChar char="x"/>
            </a:pPr>
            <a:r>
              <a:rPr lang="en-GB" sz="2000" noProof="0" dirty="0"/>
              <a:t>Still looking…</a:t>
            </a:r>
          </a:p>
        </p:txBody>
      </p:sp>
    </p:spTree>
    <p:extLst>
      <p:ext uri="{BB962C8B-B14F-4D97-AF65-F5344CB8AC3E}">
        <p14:creationId xmlns:p14="http://schemas.microsoft.com/office/powerpoint/2010/main" val="366465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39A88-0B7F-0364-7116-67BF26A7B7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E8364-B415-98B2-FF61-BA3A10422980}"/>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C942D607-5911-D567-81E6-9682F533DBD1}"/>
              </a:ext>
            </a:extLst>
          </p:cNvPr>
          <p:cNvGraphicFramePr>
            <a:graphicFrameLocks noGrp="1"/>
          </p:cNvGraphicFramePr>
          <p:nvPr>
            <p:ph idx="1"/>
            <p:extLst>
              <p:ext uri="{D42A27DB-BD31-4B8C-83A1-F6EECF244321}">
                <p14:modId xmlns:p14="http://schemas.microsoft.com/office/powerpoint/2010/main" val="3258612737"/>
              </p:ext>
            </p:extLst>
          </p:nvPr>
        </p:nvGraphicFramePr>
        <p:xfrm>
          <a:off x="53710" y="1751856"/>
          <a:ext cx="4890974" cy="2761598"/>
        </p:xfrm>
        <a:graphic>
          <a:graphicData uri="http://schemas.openxmlformats.org/drawingml/2006/table">
            <a:tbl>
              <a:tblPr firstRow="1" firstCol="1">
                <a:tableStyleId>{5C22544A-7EE6-4342-B048-85BDC9FD1C3A}</a:tableStyleId>
              </a:tblPr>
              <a:tblGrid>
                <a:gridCol w="1496806">
                  <a:extLst>
                    <a:ext uri="{9D8B030D-6E8A-4147-A177-3AD203B41FA5}">
                      <a16:colId xmlns:a16="http://schemas.microsoft.com/office/drawing/2014/main" val="2758425900"/>
                    </a:ext>
                  </a:extLst>
                </a:gridCol>
                <a:gridCol w="906517">
                  <a:extLst>
                    <a:ext uri="{9D8B030D-6E8A-4147-A177-3AD203B41FA5}">
                      <a16:colId xmlns:a16="http://schemas.microsoft.com/office/drawing/2014/main" val="3372682156"/>
                    </a:ext>
                  </a:extLst>
                </a:gridCol>
                <a:gridCol w="2487651">
                  <a:extLst>
                    <a:ext uri="{9D8B030D-6E8A-4147-A177-3AD203B41FA5}">
                      <a16:colId xmlns:a16="http://schemas.microsoft.com/office/drawing/2014/main" val="4290866109"/>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Tempo</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microstructural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Irregularity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a lot of 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very little regularity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irregularity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regularity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4BBFF768-BA5D-40CE-0911-05DB7EB6F95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1" name="Picture 10" descr="A black background with text&#10;&#10;AI-generated content may be incorrect.">
            <a:extLst>
              <a:ext uri="{FF2B5EF4-FFF2-40B4-BE49-F238E27FC236}">
                <a16:creationId xmlns:a16="http://schemas.microsoft.com/office/drawing/2014/main" id="{9D2718E2-CA07-B3C3-4978-F436812178A5}"/>
              </a:ext>
            </a:extLst>
          </p:cNvPr>
          <p:cNvPicPr>
            <a:picLocks noChangeAspect="1"/>
          </p:cNvPicPr>
          <p:nvPr/>
        </p:nvPicPr>
        <p:blipFill>
          <a:blip r:embed="rId3"/>
          <a:stretch>
            <a:fillRect/>
          </a:stretch>
        </p:blipFill>
        <p:spPr>
          <a:xfrm>
            <a:off x="644821" y="4780105"/>
            <a:ext cx="10902358" cy="1576245"/>
          </a:xfrm>
          <a:prstGeom prst="rect">
            <a:avLst/>
          </a:prstGeom>
        </p:spPr>
      </p:pic>
      <p:sp>
        <p:nvSpPr>
          <p:cNvPr id="13" name="TextBox 12">
            <a:extLst>
              <a:ext uri="{FF2B5EF4-FFF2-40B4-BE49-F238E27FC236}">
                <a16:creationId xmlns:a16="http://schemas.microsoft.com/office/drawing/2014/main" id="{7E6FE4A6-3B5E-646F-3DDE-CD6D9F2E90E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9" name="Picture 8" descr="A screen shot of a screen&#10;&#10;AI-generated content may be incorrect.">
            <a:extLst>
              <a:ext uri="{FF2B5EF4-FFF2-40B4-BE49-F238E27FC236}">
                <a16:creationId xmlns:a16="http://schemas.microsoft.com/office/drawing/2014/main" id="{EEC4585E-AA1C-A625-F563-B4549CB51977}"/>
              </a:ext>
            </a:extLst>
          </p:cNvPr>
          <p:cNvPicPr>
            <a:picLocks noChangeAspect="1"/>
          </p:cNvPicPr>
          <p:nvPr/>
        </p:nvPicPr>
        <p:blipFill>
          <a:blip r:embed="rId4"/>
          <a:stretch>
            <a:fillRect/>
          </a:stretch>
        </p:blipFill>
        <p:spPr>
          <a:xfrm>
            <a:off x="4944684" y="697638"/>
            <a:ext cx="7247328" cy="3949142"/>
          </a:xfrm>
          <a:prstGeom prst="rect">
            <a:avLst/>
          </a:prstGeom>
          <a:ln>
            <a:solidFill>
              <a:schemeClr val="accent1"/>
            </a:solidFill>
          </a:ln>
        </p:spPr>
      </p:pic>
      <p:sp>
        <p:nvSpPr>
          <p:cNvPr id="3" name="TextBox 2">
            <a:extLst>
              <a:ext uri="{FF2B5EF4-FFF2-40B4-BE49-F238E27FC236}">
                <a16:creationId xmlns:a16="http://schemas.microsoft.com/office/drawing/2014/main" id="{CA854F02-B204-B14F-6D97-0364F5EB8B31}"/>
              </a:ext>
            </a:extLst>
          </p:cNvPr>
          <p:cNvSpPr txBox="1"/>
          <p:nvPr/>
        </p:nvSpPr>
        <p:spPr>
          <a:xfrm>
            <a:off x="9368983" y="7244"/>
            <a:ext cx="2823017" cy="1200329"/>
          </a:xfrm>
          <a:prstGeom prst="rect">
            <a:avLst/>
          </a:prstGeom>
        </p:spPr>
        <p:style>
          <a:lnRef idx="3">
            <a:schemeClr val="lt1"/>
          </a:lnRef>
          <a:fillRef idx="1">
            <a:schemeClr val="dk1"/>
          </a:fillRef>
          <a:effectRef idx="1">
            <a:schemeClr val="dk1"/>
          </a:effectRef>
          <a:fontRef idx="minor">
            <a:schemeClr val="lt1"/>
          </a:fontRef>
        </p:style>
        <p:txBody>
          <a:bodyPr wrap="none" rtlCol="0">
            <a:spAutoFit/>
          </a:bodyPr>
          <a:lstStyle/>
          <a:p>
            <a:r>
              <a:rPr lang="en-GB" sz="2400" b="1" dirty="0"/>
              <a:t>Y, </a:t>
            </a:r>
            <a:r>
              <a:rPr lang="en-GB" sz="2400" b="1" dirty="0" err="1"/>
              <a:t>sr</a:t>
            </a:r>
            <a:endParaRPr lang="en-GB" sz="2400" b="1" dirty="0"/>
          </a:p>
          <a:p>
            <a:r>
              <a:rPr lang="en-GB" sz="2400" dirty="0"/>
              <a:t>y= data as waveform </a:t>
            </a:r>
          </a:p>
          <a:p>
            <a:r>
              <a:rPr lang="en-GB" sz="2400" dirty="0" err="1"/>
              <a:t>sr</a:t>
            </a:r>
            <a:r>
              <a:rPr lang="en-GB" sz="2400" dirty="0"/>
              <a:t>= sample rate</a:t>
            </a:r>
          </a:p>
        </p:txBody>
      </p:sp>
    </p:spTree>
    <p:extLst>
      <p:ext uri="{BB962C8B-B14F-4D97-AF65-F5344CB8AC3E}">
        <p14:creationId xmlns:p14="http://schemas.microsoft.com/office/powerpoint/2010/main" val="3519171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6C542-5253-DFFB-44BC-43A70CF55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B14FA-6CA0-5C44-C30B-C245528AB00D}"/>
              </a:ext>
            </a:extLst>
          </p:cNvPr>
          <p:cNvSpPr>
            <a:spLocks noGrp="1"/>
          </p:cNvSpPr>
          <p:nvPr>
            <p:ph type="title"/>
          </p:nvPr>
        </p:nvSpPr>
        <p:spPr>
          <a:xfrm>
            <a:off x="838200" y="365125"/>
            <a:ext cx="10515600" cy="1325563"/>
          </a:xfrm>
        </p:spPr>
        <p:txBody>
          <a:bodyPr anchor="ctr">
            <a:normAutofit/>
          </a:bodyPr>
          <a:lstStyle/>
          <a:p>
            <a:r>
              <a:rPr lang="en-GB" b="0" i="0" noProof="0" dirty="0">
                <a:effectLst/>
              </a:rPr>
              <a:t>Today’s talk: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9D22FE95-3D41-00C8-FF0D-EA576C51C7A3}"/>
              </a:ext>
            </a:extLst>
          </p:cNvPr>
          <p:cNvSpPr>
            <a:spLocks noGrp="1"/>
          </p:cNvSpPr>
          <p:nvPr>
            <p:ph sz="half" idx="1"/>
          </p:nvPr>
        </p:nvSpPr>
        <p:spPr>
          <a:xfrm>
            <a:off x="838199" y="1825624"/>
            <a:ext cx="7407423" cy="4486275"/>
          </a:xfrm>
        </p:spPr>
        <p:txBody>
          <a:bodyPr>
            <a:noAutofit/>
          </a:bodyPr>
          <a:lstStyle/>
          <a:p>
            <a:r>
              <a:rPr lang="en-GB" noProof="0" dirty="0"/>
              <a:t>Overview of this work in progress</a:t>
            </a:r>
          </a:p>
          <a:p>
            <a:pPr lvl="1"/>
            <a:r>
              <a:rPr lang="en-GB" noProof="0" dirty="0"/>
              <a:t>Part of a wider project on optimising AI for creativity</a:t>
            </a:r>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r>
              <a:rPr lang="en-GB" dirty="0"/>
              <a:t>So What? and Next steps</a:t>
            </a:r>
          </a:p>
          <a:p>
            <a:r>
              <a:rPr lang="en-GB" noProof="0" dirty="0"/>
              <a:t>Summary</a:t>
            </a:r>
          </a:p>
        </p:txBody>
      </p:sp>
      <p:pic>
        <p:nvPicPr>
          <p:cNvPr id="6" name="Content Placeholder 5">
            <a:extLst>
              <a:ext uri="{FF2B5EF4-FFF2-40B4-BE49-F238E27FC236}">
                <a16:creationId xmlns:a16="http://schemas.microsoft.com/office/drawing/2014/main" id="{610C82D6-9189-9BC3-AB2F-411F75C0A272}"/>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076C0F9-41DE-2806-B16C-EC1DBEEA1D6F}"/>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Tree>
    <p:extLst>
      <p:ext uri="{BB962C8B-B14F-4D97-AF65-F5344CB8AC3E}">
        <p14:creationId xmlns:p14="http://schemas.microsoft.com/office/powerpoint/2010/main" val="3506432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66830-150E-0DA5-C8BF-684450F59B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1FAB9F-FAEB-C631-ABE8-9EFCD925D7DC}"/>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56664394-111B-6736-820C-96C99AF4BCBB}"/>
              </a:ext>
            </a:extLst>
          </p:cNvPr>
          <p:cNvGraphicFramePr>
            <a:graphicFrameLocks noGrp="1"/>
          </p:cNvGraphicFramePr>
          <p:nvPr>
            <p:ph idx="1"/>
            <p:extLst>
              <p:ext uri="{D42A27DB-BD31-4B8C-83A1-F6EECF244321}">
                <p14:modId xmlns:p14="http://schemas.microsoft.com/office/powerpoint/2010/main" val="422825691"/>
              </p:ext>
            </p:extLst>
          </p:nvPr>
        </p:nvGraphicFramePr>
        <p:xfrm>
          <a:off x="141781" y="1522929"/>
          <a:ext cx="4036518" cy="3127358"/>
        </p:xfrm>
        <a:graphic>
          <a:graphicData uri="http://schemas.openxmlformats.org/drawingml/2006/table">
            <a:tbl>
              <a:tblPr firstRow="1" firstCol="1">
                <a:tableStyleId>{5C22544A-7EE6-4342-B048-85BDC9FD1C3A}</a:tableStyleId>
              </a:tblPr>
              <a:tblGrid>
                <a:gridCol w="1495633">
                  <a:extLst>
                    <a:ext uri="{9D8B030D-6E8A-4147-A177-3AD203B41FA5}">
                      <a16:colId xmlns:a16="http://schemas.microsoft.com/office/drawing/2014/main" val="2758425900"/>
                    </a:ext>
                  </a:extLst>
                </a:gridCol>
                <a:gridCol w="1041991">
                  <a:extLst>
                    <a:ext uri="{9D8B030D-6E8A-4147-A177-3AD203B41FA5}">
                      <a16:colId xmlns:a16="http://schemas.microsoft.com/office/drawing/2014/main" val="3197728199"/>
                    </a:ext>
                  </a:extLst>
                </a:gridCol>
                <a:gridCol w="1498894">
                  <a:extLst>
                    <a:ext uri="{9D8B030D-6E8A-4147-A177-3AD203B41FA5}">
                      <a16:colId xmlns:a16="http://schemas.microsoft.com/office/drawing/2014/main" val="29412172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sound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sound level variability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62785E6F-18EC-A1FF-B423-D2692D56BED0}"/>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descr="A computer code with text&#10;&#10;AI-generated content may be incorrect.">
            <a:extLst>
              <a:ext uri="{FF2B5EF4-FFF2-40B4-BE49-F238E27FC236}">
                <a16:creationId xmlns:a16="http://schemas.microsoft.com/office/drawing/2014/main" id="{4C8528C1-4B8F-24C3-5241-02B1B5EA384A}"/>
              </a:ext>
            </a:extLst>
          </p:cNvPr>
          <p:cNvPicPr>
            <a:picLocks noChangeAspect="1"/>
          </p:cNvPicPr>
          <p:nvPr/>
        </p:nvPicPr>
        <p:blipFill>
          <a:blip r:embed="rId3"/>
          <a:srcRect b="51606"/>
          <a:stretch>
            <a:fillRect/>
          </a:stretch>
        </p:blipFill>
        <p:spPr>
          <a:xfrm>
            <a:off x="398341" y="5188743"/>
            <a:ext cx="6261101" cy="802651"/>
          </a:xfrm>
          <a:prstGeom prst="rect">
            <a:avLst/>
          </a:prstGeom>
        </p:spPr>
      </p:pic>
      <p:pic>
        <p:nvPicPr>
          <p:cNvPr id="6" name="Picture 5">
            <a:extLst>
              <a:ext uri="{FF2B5EF4-FFF2-40B4-BE49-F238E27FC236}">
                <a16:creationId xmlns:a16="http://schemas.microsoft.com/office/drawing/2014/main" id="{BC6FF333-1A14-D4FA-53CC-54C71F33CC83}"/>
              </a:ext>
            </a:extLst>
          </p:cNvPr>
          <p:cNvPicPr>
            <a:picLocks noChangeAspect="1"/>
          </p:cNvPicPr>
          <p:nvPr/>
        </p:nvPicPr>
        <p:blipFill>
          <a:blip r:embed="rId4"/>
          <a:stretch>
            <a:fillRect/>
          </a:stretch>
        </p:blipFill>
        <p:spPr>
          <a:xfrm>
            <a:off x="5901070" y="493380"/>
            <a:ext cx="6103088" cy="4577316"/>
          </a:xfrm>
          <a:prstGeom prst="rect">
            <a:avLst/>
          </a:prstGeom>
        </p:spPr>
      </p:pic>
      <p:sp>
        <p:nvSpPr>
          <p:cNvPr id="7" name="TextBox 6">
            <a:extLst>
              <a:ext uri="{FF2B5EF4-FFF2-40B4-BE49-F238E27FC236}">
                <a16:creationId xmlns:a16="http://schemas.microsoft.com/office/drawing/2014/main" id="{EC775937-91B1-2451-2D11-EF199A165C6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11" name="TextBox 10">
            <a:extLst>
              <a:ext uri="{FF2B5EF4-FFF2-40B4-BE49-F238E27FC236}">
                <a16:creationId xmlns:a16="http://schemas.microsoft.com/office/drawing/2014/main" id="{C0DD1A50-A675-3239-AF15-7663D66CB4B7}"/>
              </a:ext>
            </a:extLst>
          </p:cNvPr>
          <p:cNvSpPr txBox="1"/>
          <p:nvPr/>
        </p:nvSpPr>
        <p:spPr>
          <a:xfrm>
            <a:off x="5761406" y="47847"/>
            <a:ext cx="625071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800" b="0" i="0" u="none" strike="noStrike" dirty="0">
                <a:solidFill>
                  <a:srgbClr val="000000"/>
                </a:solidFill>
                <a:effectLst/>
                <a:latin typeface="Google Sans Text"/>
                <a:hlinkClick r:id="rId5"/>
              </a:rPr>
              <a:t>https://librosa.org/doc/main/generated/librosa.feature.rms.html</a:t>
            </a:r>
            <a:endParaRPr lang="en-GB" dirty="0"/>
          </a:p>
        </p:txBody>
      </p:sp>
    </p:spTree>
    <p:extLst>
      <p:ext uri="{BB962C8B-B14F-4D97-AF65-F5344CB8AC3E}">
        <p14:creationId xmlns:p14="http://schemas.microsoft.com/office/powerpoint/2010/main" val="110056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460F-2BCF-4B70-D8EB-7BAF3C0B1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C47D8-316B-2C06-0857-0744B1148F0F}"/>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032AEF81-D4F7-1226-E8D1-C25955CE1755}"/>
              </a:ext>
            </a:extLst>
          </p:cNvPr>
          <p:cNvGraphicFramePr>
            <a:graphicFrameLocks noGrp="1"/>
          </p:cNvGraphicFramePr>
          <p:nvPr>
            <p:ph idx="1"/>
            <p:extLst>
              <p:ext uri="{D42A27DB-BD31-4B8C-83A1-F6EECF244321}">
                <p14:modId xmlns:p14="http://schemas.microsoft.com/office/powerpoint/2010/main" val="3974075133"/>
              </p:ext>
            </p:extLst>
          </p:nvPr>
        </p:nvGraphicFramePr>
        <p:xfrm>
          <a:off x="141781" y="1522929"/>
          <a:ext cx="4175038" cy="2761598"/>
        </p:xfrm>
        <a:graphic>
          <a:graphicData uri="http://schemas.openxmlformats.org/drawingml/2006/table">
            <a:tbl>
              <a:tblPr firstRow="1" firstCol="1">
                <a:tableStyleId>{5C22544A-7EE6-4342-B048-85BDC9FD1C3A}</a:tableStyleId>
              </a:tblPr>
              <a:tblGrid>
                <a:gridCol w="1533820">
                  <a:extLst>
                    <a:ext uri="{9D8B030D-6E8A-4147-A177-3AD203B41FA5}">
                      <a16:colId xmlns:a16="http://schemas.microsoft.com/office/drawing/2014/main" val="2758425900"/>
                    </a:ext>
                  </a:extLst>
                </a:gridCol>
                <a:gridCol w="846015">
                  <a:extLst>
                    <a:ext uri="{9D8B030D-6E8A-4147-A177-3AD203B41FA5}">
                      <a16:colId xmlns:a16="http://schemas.microsoft.com/office/drawing/2014/main" val="108853524"/>
                    </a:ext>
                  </a:extLst>
                </a:gridCol>
                <a:gridCol w="1795203">
                  <a:extLst>
                    <a:ext uri="{9D8B030D-6E8A-4147-A177-3AD203B41FA5}">
                      <a16:colId xmlns:a16="http://schemas.microsoft.com/office/drawing/2014/main" val="4110631775"/>
                    </a:ext>
                  </a:extLst>
                </a:gridCol>
              </a:tblGrid>
              <a:tr h="330799">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level</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pitch variability</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high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low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E674D349-487A-67B7-13DE-E054189813D8}"/>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8" name="Picture 7">
            <a:extLst>
              <a:ext uri="{FF2B5EF4-FFF2-40B4-BE49-F238E27FC236}">
                <a16:creationId xmlns:a16="http://schemas.microsoft.com/office/drawing/2014/main" id="{9185749F-9FF2-4F08-1412-183314321EB8}"/>
              </a:ext>
            </a:extLst>
          </p:cNvPr>
          <p:cNvPicPr>
            <a:picLocks noChangeAspect="1"/>
          </p:cNvPicPr>
          <p:nvPr/>
        </p:nvPicPr>
        <p:blipFill>
          <a:blip r:embed="rId3"/>
          <a:stretch>
            <a:fillRect/>
          </a:stretch>
        </p:blipFill>
        <p:spPr>
          <a:xfrm>
            <a:off x="1" y="4565447"/>
            <a:ext cx="12004158" cy="1478772"/>
          </a:xfrm>
          <a:prstGeom prst="rect">
            <a:avLst/>
          </a:prstGeom>
        </p:spPr>
      </p:pic>
      <p:pic>
        <p:nvPicPr>
          <p:cNvPr id="2050" name="Picture 2" descr="plot spectral harmonics">
            <a:extLst>
              <a:ext uri="{FF2B5EF4-FFF2-40B4-BE49-F238E27FC236}">
                <a16:creationId xmlns:a16="http://schemas.microsoft.com/office/drawing/2014/main" id="{839E30C6-40A0-A030-2048-E3421694F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9C22D0-F63D-EB3F-46CC-D8C06EE14A47}"/>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sp>
        <p:nvSpPr>
          <p:cNvPr id="6" name="TextBox 5">
            <a:extLst>
              <a:ext uri="{FF2B5EF4-FFF2-40B4-BE49-F238E27FC236}">
                <a16:creationId xmlns:a16="http://schemas.microsoft.com/office/drawing/2014/main" id="{BB0A6690-6952-2DAC-CF2F-7C5EC2DBD2B7}"/>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5"/>
              </a:rPr>
              <a:t>https://librosa.org/doc/main/auto_examples/plot_spectral_harmonics.html</a:t>
            </a:r>
            <a:endParaRPr lang="en-GB" dirty="0"/>
          </a:p>
        </p:txBody>
      </p:sp>
    </p:spTree>
    <p:extLst>
      <p:ext uri="{BB962C8B-B14F-4D97-AF65-F5344CB8AC3E}">
        <p14:creationId xmlns:p14="http://schemas.microsoft.com/office/powerpoint/2010/main" val="337524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4587-4A14-FEB4-73F7-4D8A98085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49156-F951-3CAB-1002-4BFE6B69FD8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E137E25-9094-5AE3-427B-0FB619EBB569}"/>
              </a:ext>
            </a:extLst>
          </p:cNvPr>
          <p:cNvGraphicFramePr>
            <a:graphicFrameLocks noGrp="1"/>
          </p:cNvGraphicFramePr>
          <p:nvPr>
            <p:ph idx="1"/>
            <p:extLst>
              <p:ext uri="{D42A27DB-BD31-4B8C-83A1-F6EECF244321}">
                <p14:modId xmlns:p14="http://schemas.microsoft.com/office/powerpoint/2010/main" val="950915725"/>
              </p:ext>
            </p:extLst>
          </p:nvPr>
        </p:nvGraphicFramePr>
        <p:xfrm>
          <a:off x="141780" y="1522929"/>
          <a:ext cx="3896819" cy="2761598"/>
        </p:xfrm>
        <a:graphic>
          <a:graphicData uri="http://schemas.openxmlformats.org/drawingml/2006/table">
            <a:tbl>
              <a:tblPr firstRow="1" firstCol="1">
                <a:tableStyleId>{5C22544A-7EE6-4342-B048-85BDC9FD1C3A}</a:tableStyleId>
              </a:tblPr>
              <a:tblGrid>
                <a:gridCol w="1570767">
                  <a:extLst>
                    <a:ext uri="{9D8B030D-6E8A-4147-A177-3AD203B41FA5}">
                      <a16:colId xmlns:a16="http://schemas.microsoft.com/office/drawing/2014/main" val="2758425900"/>
                    </a:ext>
                  </a:extLst>
                </a:gridCol>
                <a:gridCol w="2326052">
                  <a:extLst>
                    <a:ext uri="{9D8B030D-6E8A-4147-A177-3AD203B41FA5}">
                      <a16:colId xmlns:a16="http://schemas.microsoft.com/office/drawing/2014/main" val="2807762253"/>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high-frequency energy</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much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medium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little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little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0CD96039-A55C-A49B-11D3-4D3026C807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with text&#10;&#10;AI-generated content may be incorrect.">
            <a:extLst>
              <a:ext uri="{FF2B5EF4-FFF2-40B4-BE49-F238E27FC236}">
                <a16:creationId xmlns:a16="http://schemas.microsoft.com/office/drawing/2014/main" id="{F9D70224-BCD3-FB1D-0FF1-626CE6EE2FF3}"/>
              </a:ext>
            </a:extLst>
          </p:cNvPr>
          <p:cNvPicPr>
            <a:picLocks noChangeAspect="1"/>
          </p:cNvPicPr>
          <p:nvPr/>
        </p:nvPicPr>
        <p:blipFill>
          <a:blip r:embed="rId2"/>
          <a:stretch>
            <a:fillRect/>
          </a:stretch>
        </p:blipFill>
        <p:spPr>
          <a:xfrm>
            <a:off x="149026" y="4393954"/>
            <a:ext cx="11901193" cy="1759118"/>
          </a:xfrm>
          <a:prstGeom prst="rect">
            <a:avLst/>
          </a:prstGeom>
        </p:spPr>
      </p:pic>
      <p:sp>
        <p:nvSpPr>
          <p:cNvPr id="3" name="TextBox 2">
            <a:extLst>
              <a:ext uri="{FF2B5EF4-FFF2-40B4-BE49-F238E27FC236}">
                <a16:creationId xmlns:a16="http://schemas.microsoft.com/office/drawing/2014/main" id="{67F96D4A-D4A4-ABAF-E897-8F0DEBE9BB22}"/>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4098" name="Picture 2">
            <a:extLst>
              <a:ext uri="{FF2B5EF4-FFF2-40B4-BE49-F238E27FC236}">
                <a16:creationId xmlns:a16="http://schemas.microsoft.com/office/drawing/2014/main" id="{85ADAB21-D1CA-F67E-FE72-039AA3C10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911" y="426180"/>
            <a:ext cx="5434308" cy="4075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BE0FDD-6586-BAA7-6DA3-66EC0D262085}"/>
              </a:ext>
            </a:extLst>
          </p:cNvPr>
          <p:cNvSpPr txBox="1"/>
          <p:nvPr/>
        </p:nvSpPr>
        <p:spPr>
          <a:xfrm>
            <a:off x="4171950" y="47847"/>
            <a:ext cx="78401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https://librosa.org/doc/main/generated/librosa.feature.spectral_bandwidth.html</a:t>
            </a:r>
            <a:r>
              <a:rPr lang="en-GB" dirty="0"/>
              <a:t> </a:t>
            </a:r>
          </a:p>
        </p:txBody>
      </p:sp>
    </p:spTree>
    <p:extLst>
      <p:ext uri="{BB962C8B-B14F-4D97-AF65-F5344CB8AC3E}">
        <p14:creationId xmlns:p14="http://schemas.microsoft.com/office/powerpoint/2010/main" val="44923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16865-8308-F3CA-2AA7-7F1DA74C3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61EC2-51AC-AB5F-61BE-D698BD646F51}"/>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F2054582-EB8D-EA31-77B2-CB413EFC5BF2}"/>
              </a:ext>
            </a:extLst>
          </p:cNvPr>
          <p:cNvGraphicFramePr>
            <a:graphicFrameLocks noGrp="1"/>
          </p:cNvGraphicFramePr>
          <p:nvPr>
            <p:ph idx="1"/>
            <p:extLst>
              <p:ext uri="{D42A27DB-BD31-4B8C-83A1-F6EECF244321}">
                <p14:modId xmlns:p14="http://schemas.microsoft.com/office/powerpoint/2010/main" val="731456922"/>
              </p:ext>
            </p:extLst>
          </p:nvPr>
        </p:nvGraphicFramePr>
        <p:xfrm>
          <a:off x="141781" y="1522929"/>
          <a:ext cx="2601420" cy="2887555"/>
        </p:xfrm>
        <a:graphic>
          <a:graphicData uri="http://schemas.openxmlformats.org/drawingml/2006/table">
            <a:tbl>
              <a:tblPr firstRow="1" firstCol="1">
                <a:tableStyleId>{5C22544A-7EE6-4342-B048-85BDC9FD1C3A}</a:tableStyleId>
              </a:tblPr>
              <a:tblGrid>
                <a:gridCol w="1454913">
                  <a:extLst>
                    <a:ext uri="{9D8B030D-6E8A-4147-A177-3AD203B41FA5}">
                      <a16:colId xmlns:a16="http://schemas.microsoft.com/office/drawing/2014/main" val="2758425900"/>
                    </a:ext>
                  </a:extLst>
                </a:gridCol>
                <a:gridCol w="1146507">
                  <a:extLst>
                    <a:ext uri="{9D8B030D-6E8A-4147-A177-3AD203B41FA5}">
                      <a16:colId xmlns:a16="http://schemas.microsoft.com/office/drawing/2014/main" val="23492568"/>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tone attacks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49648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n/a</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fast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slow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slow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B18BF37A-0F6E-820F-A7F7-42DF66454164}"/>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6" name="Picture 5" descr="A computer screen shot of text&#10;&#10;AI-generated content may be incorrect.">
            <a:extLst>
              <a:ext uri="{FF2B5EF4-FFF2-40B4-BE49-F238E27FC236}">
                <a16:creationId xmlns:a16="http://schemas.microsoft.com/office/drawing/2014/main" id="{1F449CAC-AD48-B633-4CF5-6505C03F8A53}"/>
              </a:ext>
            </a:extLst>
          </p:cNvPr>
          <p:cNvPicPr>
            <a:picLocks noChangeAspect="1"/>
          </p:cNvPicPr>
          <p:nvPr/>
        </p:nvPicPr>
        <p:blipFill>
          <a:blip r:embed="rId2"/>
          <a:stretch>
            <a:fillRect/>
          </a:stretch>
        </p:blipFill>
        <p:spPr>
          <a:xfrm>
            <a:off x="2605613" y="2966706"/>
            <a:ext cx="9398545" cy="3099871"/>
          </a:xfrm>
          <a:prstGeom prst="rect">
            <a:avLst/>
          </a:prstGeom>
        </p:spPr>
      </p:pic>
      <p:sp>
        <p:nvSpPr>
          <p:cNvPr id="3" name="TextBox 2">
            <a:extLst>
              <a:ext uri="{FF2B5EF4-FFF2-40B4-BE49-F238E27FC236}">
                <a16:creationId xmlns:a16="http://schemas.microsoft.com/office/drawing/2014/main" id="{291343F2-4E75-5C72-E69E-1899AA3056FC}"/>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7" name="Picture 6">
            <a:extLst>
              <a:ext uri="{FF2B5EF4-FFF2-40B4-BE49-F238E27FC236}">
                <a16:creationId xmlns:a16="http://schemas.microsoft.com/office/drawing/2014/main" id="{A39B4614-24F4-E139-BD3D-5A884171AD54}"/>
              </a:ext>
            </a:extLst>
          </p:cNvPr>
          <p:cNvPicPr>
            <a:picLocks noChangeAspect="1"/>
          </p:cNvPicPr>
          <p:nvPr/>
        </p:nvPicPr>
        <p:blipFill>
          <a:blip r:embed="rId3"/>
          <a:stretch>
            <a:fillRect/>
          </a:stretch>
        </p:blipFill>
        <p:spPr>
          <a:xfrm>
            <a:off x="7735533" y="554071"/>
            <a:ext cx="4314686" cy="2347189"/>
          </a:xfrm>
          <a:prstGeom prst="rect">
            <a:avLst/>
          </a:prstGeom>
        </p:spPr>
        <p:style>
          <a:lnRef idx="2">
            <a:schemeClr val="accent1"/>
          </a:lnRef>
          <a:fillRef idx="1">
            <a:schemeClr val="lt1"/>
          </a:fillRef>
          <a:effectRef idx="0">
            <a:schemeClr val="accent1"/>
          </a:effectRef>
          <a:fontRef idx="minor">
            <a:schemeClr val="dk1"/>
          </a:fontRef>
        </p:style>
      </p:pic>
      <p:sp>
        <p:nvSpPr>
          <p:cNvPr id="9" name="TextBox 8">
            <a:extLst>
              <a:ext uri="{FF2B5EF4-FFF2-40B4-BE49-F238E27FC236}">
                <a16:creationId xmlns:a16="http://schemas.microsoft.com/office/drawing/2014/main" id="{B785C0DF-598F-320D-424A-50F4966C1DC7}"/>
              </a:ext>
            </a:extLst>
          </p:cNvPr>
          <p:cNvSpPr txBox="1"/>
          <p:nvPr/>
        </p:nvSpPr>
        <p:spPr>
          <a:xfrm>
            <a:off x="4032623" y="4280"/>
            <a:ext cx="8166465"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hlinkClick r:id="rId4"/>
              </a:rPr>
              <a:t>https://en.wikipedia.org/wiki/Envelope_(music)#/media/File:ADSR_parameter.svg</a:t>
            </a:r>
            <a:r>
              <a:rPr lang="en-GB" dirty="0"/>
              <a:t> </a:t>
            </a:r>
          </a:p>
        </p:txBody>
      </p:sp>
    </p:spTree>
    <p:extLst>
      <p:ext uri="{BB962C8B-B14F-4D97-AF65-F5344CB8AC3E}">
        <p14:creationId xmlns:p14="http://schemas.microsoft.com/office/powerpoint/2010/main" val="1634118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82292-F019-C502-E12C-1BCAFED55371}"/>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E785A571-8C3D-DCFE-7F0A-45A366607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034" y="3752850"/>
            <a:ext cx="9736186" cy="27966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30164-7D3E-990F-FE81-3D66061302FD}"/>
              </a:ext>
            </a:extLst>
          </p:cNvPr>
          <p:cNvSpPr>
            <a:spLocks noGrp="1"/>
          </p:cNvSpPr>
          <p:nvPr>
            <p:ph type="title"/>
          </p:nvPr>
        </p:nvSpPr>
        <p:spPr/>
        <p:txBody>
          <a:bodyPr anchor="ctr">
            <a:normAutofit/>
          </a:bodyPr>
          <a:lstStyle/>
          <a:p>
            <a:r>
              <a:rPr lang="en-GB" noProof="0" dirty="0"/>
              <a:t>Acoustic cues</a:t>
            </a:r>
          </a:p>
        </p:txBody>
      </p:sp>
      <p:graphicFrame>
        <p:nvGraphicFramePr>
          <p:cNvPr id="5" name="Content Placeholder 4">
            <a:extLst>
              <a:ext uri="{FF2B5EF4-FFF2-40B4-BE49-F238E27FC236}">
                <a16:creationId xmlns:a16="http://schemas.microsoft.com/office/drawing/2014/main" id="{1294371A-FBF2-4047-FD8F-77ED96FC81EA}"/>
              </a:ext>
            </a:extLst>
          </p:cNvPr>
          <p:cNvGraphicFramePr>
            <a:graphicFrameLocks noGrp="1"/>
          </p:cNvGraphicFramePr>
          <p:nvPr>
            <p:ph idx="1"/>
            <p:extLst>
              <p:ext uri="{D42A27DB-BD31-4B8C-83A1-F6EECF244321}">
                <p14:modId xmlns:p14="http://schemas.microsoft.com/office/powerpoint/2010/main" val="2445201171"/>
              </p:ext>
            </p:extLst>
          </p:nvPr>
        </p:nvGraphicFramePr>
        <p:xfrm>
          <a:off x="141780" y="1522929"/>
          <a:ext cx="3896819" cy="2395838"/>
        </p:xfrm>
        <a:graphic>
          <a:graphicData uri="http://schemas.openxmlformats.org/drawingml/2006/table">
            <a:tbl>
              <a:tblPr firstRow="1" firstCol="1">
                <a:tableStyleId>{5C22544A-7EE6-4342-B048-85BDC9FD1C3A}</a:tableStyleId>
              </a:tblPr>
              <a:tblGrid>
                <a:gridCol w="1963467">
                  <a:extLst>
                    <a:ext uri="{9D8B030D-6E8A-4147-A177-3AD203B41FA5}">
                      <a16:colId xmlns:a16="http://schemas.microsoft.com/office/drawing/2014/main" val="2758425900"/>
                    </a:ext>
                  </a:extLst>
                </a:gridCol>
                <a:gridCol w="1933352">
                  <a:extLst>
                    <a:ext uri="{9D8B030D-6E8A-4147-A177-3AD203B41FA5}">
                      <a16:colId xmlns:a16="http://schemas.microsoft.com/office/drawing/2014/main" val="2713350732"/>
                    </a:ext>
                  </a:extLst>
                </a:gridCol>
              </a:tblGrid>
              <a:tr h="330799">
                <a:tc>
                  <a:txBody>
                    <a:bodyPr/>
                    <a:lstStyle/>
                    <a:p>
                      <a:pPr algn="l" fontAlgn="b"/>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pitch contour</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543183">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rising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330799">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330799">
                <a:tc>
                  <a:txBody>
                    <a:bodyPr/>
                    <a:lstStyle/>
                    <a:p>
                      <a:pPr algn="l" fontAlgn="b"/>
                      <a:r>
                        <a:rPr lang="en-GB" sz="2400" u="none" strike="noStrike">
                          <a:effectLst/>
                        </a:rPr>
                        <a:t>Happiness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rising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330799">
                <a:tc>
                  <a:txBody>
                    <a:bodyPr/>
                    <a:lstStyle/>
                    <a:p>
                      <a:pPr algn="l" fontAlgn="b"/>
                      <a:r>
                        <a:rPr lang="en-GB" sz="2400" u="none" strike="noStrike">
                          <a:effectLst/>
                        </a:rPr>
                        <a:t>Sadness </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a:effectLst/>
                        </a:rPr>
                        <a:t>falling </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330799">
                <a:tc>
                  <a:txBody>
                    <a:bodyPr/>
                    <a:lstStyle/>
                    <a:p>
                      <a:pPr algn="l" fontAlgn="b"/>
                      <a:r>
                        <a:rPr lang="en-GB" sz="2400" u="none" strike="noStrike">
                          <a:effectLst/>
                        </a:rPr>
                        <a:t>Tenderness</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falling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sp>
        <p:nvSpPr>
          <p:cNvPr id="4" name="Footer Placeholder 3">
            <a:extLst>
              <a:ext uri="{FF2B5EF4-FFF2-40B4-BE49-F238E27FC236}">
                <a16:creationId xmlns:a16="http://schemas.microsoft.com/office/drawing/2014/main" id="{21230EFA-B0CA-19A4-FCB1-19E9BDA35BA8}"/>
              </a:ext>
            </a:extLst>
          </p:cNvPr>
          <p:cNvSpPr>
            <a:spLocks noGrp="1"/>
          </p:cNvSpPr>
          <p:nvPr>
            <p:ph type="ftr" sz="quarter" idx="11"/>
          </p:nvPr>
        </p:nvSpPr>
        <p:spPr/>
        <p:txBody>
          <a:bodyPr anchor="ctr">
            <a:normAutofit/>
          </a:bodyPr>
          <a:lstStyle/>
          <a:p>
            <a:pPr>
              <a:lnSpc>
                <a:spcPct val="90000"/>
              </a:lnSpc>
              <a:spcAft>
                <a:spcPts val="600"/>
              </a:spcAft>
            </a:pPr>
            <a:r>
              <a:rPr lang="en-GB" sz="900" noProof="0" dirty="0"/>
              <a:t>Measuring intention and emotional involvement in jazz improvisations - Anna Jordanous</a:t>
            </a:r>
          </a:p>
        </p:txBody>
      </p:sp>
      <p:sp>
        <p:nvSpPr>
          <p:cNvPr id="3" name="TextBox 2">
            <a:extLst>
              <a:ext uri="{FF2B5EF4-FFF2-40B4-BE49-F238E27FC236}">
                <a16:creationId xmlns:a16="http://schemas.microsoft.com/office/drawing/2014/main" id="{80F8AD47-7021-AE19-5CC6-F6AD2366735A}"/>
              </a:ext>
            </a:extLst>
          </p:cNvPr>
          <p:cNvSpPr txBox="1"/>
          <p:nvPr/>
        </p:nvSpPr>
        <p:spPr>
          <a:xfrm>
            <a:off x="6096000" y="6536809"/>
            <a:ext cx="6103088" cy="369332"/>
          </a:xfrm>
          <a:prstGeom prst="rect">
            <a:avLst/>
          </a:prstGeom>
          <a:noFill/>
        </p:spPr>
        <p:txBody>
          <a:bodyPr wrap="square">
            <a:spAutoFit/>
          </a:bodyPr>
          <a:lstStyle/>
          <a:p>
            <a:pPr algn="r"/>
            <a:r>
              <a:rPr lang="en-GB" dirty="0"/>
              <a:t>https://</a:t>
            </a:r>
            <a:r>
              <a:rPr lang="en-GB" dirty="0" err="1"/>
              <a:t>github.com</a:t>
            </a:r>
            <a:r>
              <a:rPr lang="en-GB" dirty="0"/>
              <a:t>/</a:t>
            </a:r>
            <a:r>
              <a:rPr lang="en-GB" dirty="0" err="1"/>
              <a:t>annajordanous</a:t>
            </a:r>
            <a:r>
              <a:rPr lang="en-GB" dirty="0"/>
              <a:t>/</a:t>
            </a:r>
            <a:r>
              <a:rPr lang="en-GB" dirty="0" err="1"/>
              <a:t>emovectors</a:t>
            </a:r>
            <a:r>
              <a:rPr lang="en-GB" dirty="0"/>
              <a:t>/ </a:t>
            </a:r>
          </a:p>
        </p:txBody>
      </p:sp>
      <p:pic>
        <p:nvPicPr>
          <p:cNvPr id="6" name="Picture 2" descr="plot spectral harmonics">
            <a:extLst>
              <a:ext uri="{FF2B5EF4-FFF2-40B4-BE49-F238E27FC236}">
                <a16:creationId xmlns:a16="http://schemas.microsoft.com/office/drawing/2014/main" id="{9AFDEF90-795A-21AE-516B-5A950C67B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153" y="417179"/>
            <a:ext cx="5849006" cy="4386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20E3A2-2DDA-2D99-5478-6805353226EA}"/>
              </a:ext>
            </a:extLst>
          </p:cNvPr>
          <p:cNvSpPr txBox="1"/>
          <p:nvPr/>
        </p:nvSpPr>
        <p:spPr>
          <a:xfrm>
            <a:off x="4705350" y="47847"/>
            <a:ext cx="730677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hlinkClick r:id="rId4"/>
              </a:rPr>
              <a:t>https://librosa.org/doc/main/auto_examples/plot_spectral_harmonics.html</a:t>
            </a:r>
            <a:endParaRPr lang="en-GB" dirty="0"/>
          </a:p>
        </p:txBody>
      </p:sp>
      <p:sp>
        <p:nvSpPr>
          <p:cNvPr id="9" name="TextBox 8">
            <a:extLst>
              <a:ext uri="{FF2B5EF4-FFF2-40B4-BE49-F238E27FC236}">
                <a16:creationId xmlns:a16="http://schemas.microsoft.com/office/drawing/2014/main" id="{312DDCB8-1FC1-9FEF-89E9-18EA8CC35E85}"/>
              </a:ext>
            </a:extLst>
          </p:cNvPr>
          <p:cNvSpPr txBox="1"/>
          <p:nvPr/>
        </p:nvSpPr>
        <p:spPr>
          <a:xfrm>
            <a:off x="513809" y="4756237"/>
            <a:ext cx="1800225" cy="9557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400" dirty="0">
                <a:hlinkClick r:id="rId5"/>
              </a:rPr>
              <a:t>https://jazzomat.hfm-weimar.de/_images/PianoRoll_DickieWells_IGotRhythm.jpg</a:t>
            </a:r>
            <a:r>
              <a:rPr lang="en-GB" sz="1400" dirty="0"/>
              <a:t> </a:t>
            </a:r>
          </a:p>
        </p:txBody>
      </p:sp>
    </p:spTree>
    <p:extLst>
      <p:ext uri="{BB962C8B-B14F-4D97-AF65-F5344CB8AC3E}">
        <p14:creationId xmlns:p14="http://schemas.microsoft.com/office/powerpoint/2010/main" val="55927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8" name="jazz.00030">
            <a:hlinkClick r:id="" action="ppaction://media"/>
            <a:extLst>
              <a:ext uri="{FF2B5EF4-FFF2-40B4-BE49-F238E27FC236}">
                <a16:creationId xmlns:a16="http://schemas.microsoft.com/office/drawing/2014/main" id="{461899C7-EFBA-BA08-5786-A59D4C1EFEC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434470" y="2814820"/>
            <a:ext cx="812800" cy="812800"/>
          </a:xfrm>
          <a:prstGeom prst="rect">
            <a:avLst/>
          </a:prstGeom>
        </p:spPr>
      </p:pic>
      <p:sp>
        <p:nvSpPr>
          <p:cNvPr id="6" name="TextBox 5">
            <a:extLst>
              <a:ext uri="{FF2B5EF4-FFF2-40B4-BE49-F238E27FC236}">
                <a16:creationId xmlns:a16="http://schemas.microsoft.com/office/drawing/2014/main" id="{39B51F81-AF3F-0958-5A60-3138BD662517}"/>
              </a:ext>
            </a:extLst>
          </p:cNvPr>
          <p:cNvSpPr txBox="1"/>
          <p:nvPr/>
        </p:nvSpPr>
        <p:spPr>
          <a:xfrm>
            <a:off x="2041452" y="2445488"/>
            <a:ext cx="1598836" cy="369332"/>
          </a:xfrm>
          <a:prstGeom prst="rect">
            <a:avLst/>
          </a:prstGeom>
          <a:noFill/>
        </p:spPr>
        <p:txBody>
          <a:bodyPr wrap="none" rtlCol="0">
            <a:spAutoFit/>
          </a:bodyPr>
          <a:lstStyle/>
          <a:p>
            <a:r>
              <a:rPr lang="en-GB" dirty="0"/>
              <a:t>jazz.00030.wav</a:t>
            </a:r>
          </a:p>
        </p:txBody>
      </p:sp>
      <p:sp>
        <p:nvSpPr>
          <p:cNvPr id="20" name="TextBox 19">
            <a:extLst>
              <a:ext uri="{FF2B5EF4-FFF2-40B4-BE49-F238E27FC236}">
                <a16:creationId xmlns:a16="http://schemas.microsoft.com/office/drawing/2014/main" id="{9E3EB400-75A1-AA79-945E-2B4D339AECBD}"/>
              </a:ext>
            </a:extLst>
          </p:cNvPr>
          <p:cNvSpPr txBox="1"/>
          <p:nvPr/>
        </p:nvSpPr>
        <p:spPr>
          <a:xfrm>
            <a:off x="7634117" y="3838853"/>
            <a:ext cx="1598836" cy="369332"/>
          </a:xfrm>
          <a:prstGeom prst="rect">
            <a:avLst/>
          </a:prstGeom>
          <a:noFill/>
        </p:spPr>
        <p:txBody>
          <a:bodyPr wrap="none" rtlCol="0">
            <a:spAutoFit/>
          </a:bodyPr>
          <a:lstStyle/>
          <a:p>
            <a:r>
              <a:rPr lang="en-GB" dirty="0"/>
              <a:t>jazz.00092.wav</a:t>
            </a:r>
          </a:p>
        </p:txBody>
      </p:sp>
      <p:pic>
        <p:nvPicPr>
          <p:cNvPr id="3" name="jazz.00092">
            <a:hlinkClick r:id="" action="ppaction://media"/>
            <a:extLst>
              <a:ext uri="{FF2B5EF4-FFF2-40B4-BE49-F238E27FC236}">
                <a16:creationId xmlns:a16="http://schemas.microsoft.com/office/drawing/2014/main" id="{0FE75AE1-B4FA-1822-89FE-B99FCCB21CFB}"/>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027135" y="4131441"/>
            <a:ext cx="812800" cy="812800"/>
          </a:xfrm>
          <a:prstGeom prst="rect">
            <a:avLst/>
          </a:prstGeom>
        </p:spPr>
      </p:pic>
      <p:pic>
        <p:nvPicPr>
          <p:cNvPr id="5" name="jazz.00022">
            <a:hlinkClick r:id="" action="ppaction://media"/>
            <a:extLst>
              <a:ext uri="{FF2B5EF4-FFF2-40B4-BE49-F238E27FC236}">
                <a16:creationId xmlns:a16="http://schemas.microsoft.com/office/drawing/2014/main" id="{5C50DF88-5DF1-6B53-DB7A-0AF166911B44}"/>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8027135" y="1537200"/>
            <a:ext cx="812800" cy="812800"/>
          </a:xfrm>
          <a:prstGeom prst="rect">
            <a:avLst/>
          </a:prstGeom>
        </p:spPr>
      </p:pic>
      <p:sp>
        <p:nvSpPr>
          <p:cNvPr id="8" name="TextBox 7">
            <a:extLst>
              <a:ext uri="{FF2B5EF4-FFF2-40B4-BE49-F238E27FC236}">
                <a16:creationId xmlns:a16="http://schemas.microsoft.com/office/drawing/2014/main" id="{9C92DC0C-9583-D721-3055-72326BCB0682}"/>
              </a:ext>
            </a:extLst>
          </p:cNvPr>
          <p:cNvSpPr txBox="1"/>
          <p:nvPr/>
        </p:nvSpPr>
        <p:spPr>
          <a:xfrm>
            <a:off x="7634117" y="1288223"/>
            <a:ext cx="2142640" cy="379412"/>
          </a:xfrm>
          <a:prstGeom prst="rect">
            <a:avLst/>
          </a:prstGeom>
          <a:noFill/>
        </p:spPr>
        <p:txBody>
          <a:bodyPr wrap="square">
            <a:spAutoFit/>
          </a:bodyPr>
          <a:lstStyle/>
          <a:p>
            <a:r>
              <a:rPr lang="en-GB" dirty="0"/>
              <a:t>jazz.00022.wav</a:t>
            </a:r>
          </a:p>
        </p:txBody>
      </p:sp>
      <p:sp>
        <p:nvSpPr>
          <p:cNvPr id="10" name="TextBox 9">
            <a:extLst>
              <a:ext uri="{FF2B5EF4-FFF2-40B4-BE49-F238E27FC236}">
                <a16:creationId xmlns:a16="http://schemas.microsoft.com/office/drawing/2014/main" id="{0EFD2C25-F2AD-970F-0ADD-8A7B58D6B520}"/>
              </a:ext>
            </a:extLst>
          </p:cNvPr>
          <p:cNvSpPr txBox="1"/>
          <p:nvPr/>
        </p:nvSpPr>
        <p:spPr>
          <a:xfrm>
            <a:off x="1352232" y="3392777"/>
            <a:ext cx="1848624" cy="1477328"/>
          </a:xfrm>
          <a:prstGeom prst="rect">
            <a:avLst/>
          </a:prstGeom>
          <a:noFill/>
        </p:spPr>
        <p:txBody>
          <a:bodyPr wrap="square" rtlCol="0">
            <a:spAutoFit/>
          </a:bodyPr>
          <a:lstStyle/>
          <a:p>
            <a:r>
              <a:rPr lang="en-GB" dirty="0"/>
              <a:t>{'anger': 1, </a:t>
            </a:r>
          </a:p>
          <a:p>
            <a:r>
              <a:rPr lang="en-GB" dirty="0"/>
              <a:t>'fear': 3, </a:t>
            </a:r>
          </a:p>
          <a:p>
            <a:r>
              <a:rPr lang="en-GB" dirty="0"/>
              <a:t>'happiness': 2, </a:t>
            </a:r>
          </a:p>
          <a:p>
            <a:r>
              <a:rPr lang="en-GB" dirty="0"/>
              <a:t>'sadness': 4, </a:t>
            </a:r>
          </a:p>
          <a:p>
            <a:r>
              <a:rPr lang="en-GB" dirty="0"/>
              <a:t>'tenderness': 5} </a:t>
            </a:r>
          </a:p>
        </p:txBody>
      </p:sp>
      <p:sp>
        <p:nvSpPr>
          <p:cNvPr id="12" name="TextBox 11">
            <a:extLst>
              <a:ext uri="{FF2B5EF4-FFF2-40B4-BE49-F238E27FC236}">
                <a16:creationId xmlns:a16="http://schemas.microsoft.com/office/drawing/2014/main" id="{9488E8BE-3132-53F6-3873-FE066EE8536C}"/>
              </a:ext>
            </a:extLst>
          </p:cNvPr>
          <p:cNvSpPr txBox="1"/>
          <p:nvPr/>
        </p:nvSpPr>
        <p:spPr>
          <a:xfrm>
            <a:off x="8879632" y="1705162"/>
            <a:ext cx="1755795" cy="1477328"/>
          </a:xfrm>
          <a:prstGeom prst="rect">
            <a:avLst/>
          </a:prstGeom>
          <a:noFill/>
        </p:spPr>
        <p:txBody>
          <a:bodyPr wrap="square">
            <a:spAutoFit/>
          </a:bodyPr>
          <a:lstStyle/>
          <a:p>
            <a:r>
              <a:rPr lang="en-GB" sz="1800" b="0" i="0" kern="1200" dirty="0">
                <a:solidFill>
                  <a:schemeClr val="tx1"/>
                </a:solidFill>
                <a:effectLst/>
                <a:latin typeface="+mn-lt"/>
                <a:ea typeface="+mn-ea"/>
                <a:cs typeface="+mn-cs"/>
              </a:rPr>
              <a:t>{'anger': 1, </a:t>
            </a:r>
          </a:p>
          <a:p>
            <a:r>
              <a:rPr lang="en-GB" sz="1800" b="0" i="0" kern="1200" dirty="0">
                <a:solidFill>
                  <a:schemeClr val="tx1"/>
                </a:solidFill>
                <a:effectLst/>
                <a:latin typeface="+mn-lt"/>
                <a:ea typeface="+mn-ea"/>
                <a:cs typeface="+mn-cs"/>
              </a:rPr>
              <a:t>'fear': 0, </a:t>
            </a:r>
          </a:p>
          <a:p>
            <a:r>
              <a:rPr lang="en-GB" sz="1800" b="0" i="0" kern="1200" dirty="0">
                <a:solidFill>
                  <a:schemeClr val="tx1"/>
                </a:solidFill>
                <a:effectLst/>
                <a:latin typeface="+mn-lt"/>
                <a:ea typeface="+mn-ea"/>
                <a:cs typeface="+mn-cs"/>
              </a:rPr>
              <a:t>'happiness': 1, </a:t>
            </a:r>
          </a:p>
          <a:p>
            <a:r>
              <a:rPr lang="en-GB" sz="1800" b="0" i="0" kern="1200" dirty="0">
                <a:solidFill>
                  <a:schemeClr val="tx1"/>
                </a:solidFill>
                <a:effectLst/>
                <a:latin typeface="+mn-lt"/>
                <a:ea typeface="+mn-ea"/>
                <a:cs typeface="+mn-cs"/>
              </a:rPr>
              <a:t>'sadness': 1, </a:t>
            </a:r>
          </a:p>
          <a:p>
            <a:r>
              <a:rPr lang="en-GB" sz="1800" b="0" i="0" kern="1200" dirty="0">
                <a:solidFill>
                  <a:schemeClr val="tx1"/>
                </a:solidFill>
                <a:effectLst/>
                <a:latin typeface="+mn-lt"/>
                <a:ea typeface="+mn-ea"/>
                <a:cs typeface="+mn-cs"/>
              </a:rPr>
              <a:t>'tenderness': 0} </a:t>
            </a:r>
            <a:endParaRPr lang="en-GB" dirty="0"/>
          </a:p>
        </p:txBody>
      </p:sp>
      <p:sp>
        <p:nvSpPr>
          <p:cNvPr id="14" name="TextBox 13">
            <a:extLst>
              <a:ext uri="{FF2B5EF4-FFF2-40B4-BE49-F238E27FC236}">
                <a16:creationId xmlns:a16="http://schemas.microsoft.com/office/drawing/2014/main" id="{8A18E1EB-22ED-D0E1-C7BA-703C02FA794C}"/>
              </a:ext>
            </a:extLst>
          </p:cNvPr>
          <p:cNvSpPr txBox="1"/>
          <p:nvPr/>
        </p:nvSpPr>
        <p:spPr>
          <a:xfrm>
            <a:off x="8839935" y="4505231"/>
            <a:ext cx="1755796" cy="1477328"/>
          </a:xfrm>
          <a:prstGeom prst="rect">
            <a:avLst/>
          </a:prstGeom>
          <a:noFill/>
        </p:spPr>
        <p:txBody>
          <a:bodyPr wrap="square">
            <a:spAutoFit/>
          </a:bodyPr>
          <a:lstStyle/>
          <a:p>
            <a:r>
              <a:rPr lang="en-GB" sz="1800" b="0" i="0" kern="1200" dirty="0">
                <a:solidFill>
                  <a:schemeClr val="tx1"/>
                </a:solidFill>
                <a:effectLst/>
                <a:latin typeface="+mn-lt"/>
                <a:ea typeface="+mn-ea"/>
                <a:cs typeface="+mn-cs"/>
              </a:rPr>
              <a:t>{'anger': 2, </a:t>
            </a:r>
          </a:p>
          <a:p>
            <a:r>
              <a:rPr lang="en-GB" sz="1800" b="0" i="0" kern="1200" dirty="0">
                <a:solidFill>
                  <a:schemeClr val="tx1"/>
                </a:solidFill>
                <a:effectLst/>
                <a:latin typeface="+mn-lt"/>
                <a:ea typeface="+mn-ea"/>
                <a:cs typeface="+mn-cs"/>
              </a:rPr>
              <a:t>'fear': 0, </a:t>
            </a:r>
          </a:p>
          <a:p>
            <a:r>
              <a:rPr lang="en-GB" sz="1800" b="0" i="0" kern="1200" dirty="0">
                <a:solidFill>
                  <a:schemeClr val="tx1"/>
                </a:solidFill>
                <a:effectLst/>
                <a:latin typeface="+mn-lt"/>
                <a:ea typeface="+mn-ea"/>
                <a:cs typeface="+mn-cs"/>
              </a:rPr>
              <a:t>'happiness': 0, </a:t>
            </a:r>
          </a:p>
          <a:p>
            <a:r>
              <a:rPr lang="en-GB" sz="1800" b="0" i="0" kern="1200" dirty="0">
                <a:solidFill>
                  <a:schemeClr val="tx1"/>
                </a:solidFill>
                <a:effectLst/>
                <a:latin typeface="+mn-lt"/>
                <a:ea typeface="+mn-ea"/>
                <a:cs typeface="+mn-cs"/>
              </a:rPr>
              <a:t>'sadness': 1, </a:t>
            </a:r>
          </a:p>
          <a:p>
            <a:r>
              <a:rPr lang="en-GB" sz="1800" b="0" i="0" kern="1200" dirty="0">
                <a:solidFill>
                  <a:schemeClr val="tx1"/>
                </a:solidFill>
                <a:effectLst/>
                <a:latin typeface="+mn-lt"/>
                <a:ea typeface="+mn-ea"/>
                <a:cs typeface="+mn-cs"/>
              </a:rPr>
              <a:t>'tenderness': 0}</a:t>
            </a:r>
            <a:endParaRPr lang="en-GB" dirty="0"/>
          </a:p>
        </p:txBody>
      </p:sp>
    </p:spTree>
    <p:extLst>
      <p:ext uri="{BB962C8B-B14F-4D97-AF65-F5344CB8AC3E}">
        <p14:creationId xmlns:p14="http://schemas.microsoft.com/office/powerpoint/2010/main" val="12685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8"/>
                </p:tgtEl>
              </p:cMediaNode>
            </p:audio>
            <p:audio>
              <p:cMediaNode vol="80000">
                <p:cTn id="12" fill="hold" display="0">
                  <p:stCondLst>
                    <p:cond delay="indefinite"/>
                  </p:stCondLst>
                  <p:endCondLst>
                    <p:cond evt="onStopAudio" delay="0">
                      <p:tgtEl>
                        <p:sldTgt/>
                      </p:tgtEl>
                    </p:cond>
                  </p:endCondLst>
                </p:cTn>
                <p:tgtEl>
                  <p:spTgt spid="3"/>
                </p:tgtEl>
              </p:cMediaNode>
            </p:audio>
            <p:audio>
              <p:cMediaNode vol="80000">
                <p:cTn id="13" fill="hold" display="0">
                  <p:stCondLst>
                    <p:cond delay="indefinite"/>
                  </p:stCondLst>
                  <p:endCondLst>
                    <p:cond evt="onStopAudio" delay="0">
                      <p:tgtEl>
                        <p:sldTgt/>
                      </p:tgtEl>
                    </p:cond>
                  </p:endCondLst>
                </p:cTn>
                <p:tgtEl>
                  <p:spTgt spid="5"/>
                </p:tgtEl>
              </p:cMediaNode>
            </p:audio>
          </p:childTnLst>
        </p:cTn>
      </p:par>
    </p:tnLst>
    <p:bldLst>
      <p:bldP spid="10"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1550992657"/>
              </p:ext>
            </p:extLst>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p:pic>
        <p:nvPicPr>
          <p:cNvPr id="3" name="jazz.00014">
            <a:hlinkClick r:id="" action="ppaction://media"/>
            <a:extLst>
              <a:ext uri="{FF2B5EF4-FFF2-40B4-BE49-F238E27FC236}">
                <a16:creationId xmlns:a16="http://schemas.microsoft.com/office/drawing/2014/main" id="{868EE465-7065-DD85-8432-0E54ECE49459}"/>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222060" y="5586532"/>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D399D98C-08CE-1935-1805-12F1782A3424}"/>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222060" y="2906098"/>
            <a:ext cx="812800" cy="812800"/>
          </a:xfrm>
          <a:prstGeom prst="rect">
            <a:avLst/>
          </a:prstGeom>
          <a:solidFill>
            <a:schemeClr val="bg1">
              <a:lumMod val="10000"/>
              <a:lumOff val="90000"/>
            </a:schemeClr>
          </a:solidFill>
        </p:spPr>
      </p:pic>
    </p:spTree>
    <p:extLst>
      <p:ext uri="{BB962C8B-B14F-4D97-AF65-F5344CB8AC3E}">
        <p14:creationId xmlns:p14="http://schemas.microsoft.com/office/powerpoint/2010/main" val="12769768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3"/>
                </p:tgtEl>
              </p:cMediaNode>
            </p:audio>
            <p:audio>
              <p:cMediaNode vol="80000">
                <p:cTn id="6"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nvPr>
        </p:nvGraphicFramePr>
        <p:xfrm>
          <a:off x="838199" y="1275907"/>
          <a:ext cx="3731049" cy="5080442"/>
        </p:xfrm>
        <a:graphic>
          <a:graphicData uri="http://schemas.openxmlformats.org/drawingml/2006/table">
            <a:tbl>
              <a:tblPr firstRow="1" firstCol="1">
                <a:tableStyleId>{5C22544A-7EE6-4342-B048-85BDC9FD1C3A}</a:tableStyleId>
              </a:tblPr>
              <a:tblGrid>
                <a:gridCol w="3731049">
                  <a:extLst>
                    <a:ext uri="{9D8B030D-6E8A-4147-A177-3AD203B41FA5}">
                      <a16:colId xmlns:a16="http://schemas.microsoft.com/office/drawing/2014/main" val="2758425900"/>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224482" y="3816128"/>
            <a:ext cx="812800" cy="812800"/>
          </a:xfrm>
          <a:prstGeom prst="rect">
            <a:avLst/>
          </a:prstGeom>
          <a:solidFill>
            <a:schemeClr val="tx2">
              <a:lumMod val="90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222060" y="4701330"/>
            <a:ext cx="812800" cy="812800"/>
          </a:xfrm>
          <a:prstGeom prst="rect">
            <a:avLst/>
          </a:prstGeom>
          <a:solidFill>
            <a:schemeClr val="accent5">
              <a:lumMod val="20000"/>
              <a:lumOff val="8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9222060" y="1940608"/>
            <a:ext cx="812800" cy="812800"/>
          </a:xfrm>
          <a:prstGeom prst="rect">
            <a:avLst/>
          </a:prstGeom>
          <a:solidFill>
            <a:schemeClr val="accent2">
              <a:lumMod val="20000"/>
              <a:lumOff val="80000"/>
            </a:schemeClr>
          </a:solidFill>
        </p:spPr>
      </p:pic>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E5F05ED4-5BF6-8F0E-A213-BE6C86B87903}"/>
                  </a:ext>
                </a:extLst>
              </p14:cNvPr>
              <p14:cNvContentPartPr/>
              <p14:nvPr/>
            </p14:nvContentPartPr>
            <p14:xfrm>
              <a:off x="4460340" y="2436840"/>
              <a:ext cx="4758840" cy="1841040"/>
            </p14:xfrm>
          </p:contentPart>
        </mc:Choice>
        <mc:Fallback xmlns="">
          <p:pic>
            <p:nvPicPr>
              <p:cNvPr id="7" name="Ink 6">
                <a:extLst>
                  <a:ext uri="{FF2B5EF4-FFF2-40B4-BE49-F238E27FC236}">
                    <a16:creationId xmlns:a16="http://schemas.microsoft.com/office/drawing/2014/main" id="{E5F05ED4-5BF6-8F0E-A213-BE6C86B87903}"/>
                  </a:ext>
                </a:extLst>
              </p:cNvPr>
              <p:cNvPicPr/>
              <p:nvPr/>
            </p:nvPicPr>
            <p:blipFill>
              <a:blip r:embed="rId15"/>
              <a:stretch>
                <a:fillRect/>
              </a:stretch>
            </p:blipFill>
            <p:spPr>
              <a:xfrm>
                <a:off x="4424700" y="2400840"/>
                <a:ext cx="4830480" cy="1912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Ink 5">
                <a:extLst>
                  <a:ext uri="{FF2B5EF4-FFF2-40B4-BE49-F238E27FC236}">
                    <a16:creationId xmlns:a16="http://schemas.microsoft.com/office/drawing/2014/main" id="{E37C8142-6737-E8AE-7B07-1D99DC156369}"/>
                  </a:ext>
                </a:extLst>
              </p14:cNvPr>
              <p14:cNvContentPartPr/>
              <p14:nvPr/>
            </p14:nvContentPartPr>
            <p14:xfrm>
              <a:off x="4150740" y="2336400"/>
              <a:ext cx="5071320" cy="2015640"/>
            </p14:xfrm>
          </p:contentPart>
        </mc:Choice>
        <mc:Fallback xmlns="">
          <p:pic>
            <p:nvPicPr>
              <p:cNvPr id="6" name="Ink 5">
                <a:extLst>
                  <a:ext uri="{FF2B5EF4-FFF2-40B4-BE49-F238E27FC236}">
                    <a16:creationId xmlns:a16="http://schemas.microsoft.com/office/drawing/2014/main" id="{E37C8142-6737-E8AE-7B07-1D99DC156369}"/>
                  </a:ext>
                </a:extLst>
              </p:cNvPr>
              <p:cNvPicPr/>
              <p:nvPr/>
            </p:nvPicPr>
            <p:blipFill>
              <a:blip r:embed="rId17"/>
              <a:stretch>
                <a:fillRect/>
              </a:stretch>
            </p:blipFill>
            <p:spPr>
              <a:xfrm>
                <a:off x="4114740" y="2300400"/>
                <a:ext cx="5142960" cy="2087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C5ED3D6B-1318-3F22-B535-CA7DEAC2EE7F}"/>
                  </a:ext>
                </a:extLst>
              </p14:cNvPr>
              <p14:cNvContentPartPr/>
              <p14:nvPr/>
            </p14:nvContentPartPr>
            <p14:xfrm>
              <a:off x="4496340" y="3149640"/>
              <a:ext cx="4761360" cy="2817000"/>
            </p14:xfrm>
          </p:contentPart>
        </mc:Choice>
        <mc:Fallback xmlns="">
          <p:pic>
            <p:nvPicPr>
              <p:cNvPr id="9" name="Ink 8">
                <a:extLst>
                  <a:ext uri="{FF2B5EF4-FFF2-40B4-BE49-F238E27FC236}">
                    <a16:creationId xmlns:a16="http://schemas.microsoft.com/office/drawing/2014/main" id="{C5ED3D6B-1318-3F22-B535-CA7DEAC2EE7F}"/>
                  </a:ext>
                </a:extLst>
              </p:cNvPr>
              <p:cNvPicPr/>
              <p:nvPr/>
            </p:nvPicPr>
            <p:blipFill>
              <a:blip r:embed="rId19"/>
              <a:stretch>
                <a:fillRect/>
              </a:stretch>
            </p:blipFill>
            <p:spPr>
              <a:xfrm>
                <a:off x="4460700" y="3114000"/>
                <a:ext cx="4833000" cy="288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6FCE3028-0EF6-2ACE-DCA3-7667FBF6E050}"/>
                  </a:ext>
                </a:extLst>
              </p14:cNvPr>
              <p14:cNvContentPartPr/>
              <p14:nvPr/>
            </p14:nvContentPartPr>
            <p14:xfrm>
              <a:off x="4559340" y="3513600"/>
              <a:ext cx="4709880" cy="1640160"/>
            </p14:xfrm>
          </p:contentPart>
        </mc:Choice>
        <mc:Fallback xmlns="">
          <p:pic>
            <p:nvPicPr>
              <p:cNvPr id="20" name="Ink 19">
                <a:extLst>
                  <a:ext uri="{FF2B5EF4-FFF2-40B4-BE49-F238E27FC236}">
                    <a16:creationId xmlns:a16="http://schemas.microsoft.com/office/drawing/2014/main" id="{6FCE3028-0EF6-2ACE-DCA3-7667FBF6E050}"/>
                  </a:ext>
                </a:extLst>
              </p:cNvPr>
              <p:cNvPicPr/>
              <p:nvPr/>
            </p:nvPicPr>
            <p:blipFill>
              <a:blip r:embed="rId21"/>
              <a:stretch>
                <a:fillRect/>
              </a:stretch>
            </p:blipFill>
            <p:spPr>
              <a:xfrm>
                <a:off x="4523700" y="3477600"/>
                <a:ext cx="4781520" cy="171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8B43E1E9-5216-BA79-5ACD-0E9787661171}"/>
                  </a:ext>
                </a:extLst>
              </p14:cNvPr>
              <p14:cNvContentPartPr/>
              <p14:nvPr/>
            </p14:nvContentPartPr>
            <p14:xfrm>
              <a:off x="4319220" y="4847040"/>
              <a:ext cx="4875480" cy="1190880"/>
            </p14:xfrm>
          </p:contentPart>
        </mc:Choice>
        <mc:Fallback xmlns="">
          <p:pic>
            <p:nvPicPr>
              <p:cNvPr id="21" name="Ink 20">
                <a:extLst>
                  <a:ext uri="{FF2B5EF4-FFF2-40B4-BE49-F238E27FC236}">
                    <a16:creationId xmlns:a16="http://schemas.microsoft.com/office/drawing/2014/main" id="{8B43E1E9-5216-BA79-5ACD-0E9787661171}"/>
                  </a:ext>
                </a:extLst>
              </p:cNvPr>
              <p:cNvPicPr/>
              <p:nvPr/>
            </p:nvPicPr>
            <p:blipFill>
              <a:blip r:embed="rId23"/>
              <a:stretch>
                <a:fillRect/>
              </a:stretch>
            </p:blipFill>
            <p:spPr>
              <a:xfrm>
                <a:off x="4283220" y="4811400"/>
                <a:ext cx="4947120" cy="1262520"/>
              </a:xfrm>
              <a:prstGeom prst="rect">
                <a:avLst/>
              </a:prstGeom>
            </p:spPr>
          </p:pic>
        </mc:Fallback>
      </mc:AlternateContent>
      <p:pic>
        <p:nvPicPr>
          <p:cNvPr id="3" name="jazz.00014">
            <a:hlinkClick r:id="" action="ppaction://media"/>
            <a:extLst>
              <a:ext uri="{FF2B5EF4-FFF2-40B4-BE49-F238E27FC236}">
                <a16:creationId xmlns:a16="http://schemas.microsoft.com/office/drawing/2014/main" id="{D5E3C5C1-429C-2EB2-EEAD-4A404686A987}"/>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9219180" y="5595880"/>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4551D5E2-42E1-CD0D-C0DA-A5EA777011AD}"/>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9245640" y="2852064"/>
            <a:ext cx="812800" cy="812800"/>
          </a:xfrm>
          <a:prstGeom prst="rect">
            <a:avLst/>
          </a:prstGeom>
          <a:solidFill>
            <a:schemeClr val="bg1">
              <a:lumMod val="10000"/>
              <a:lumOff val="90000"/>
            </a:schemeClr>
          </a:solidFill>
        </p:spPr>
      </p:pic>
    </p:spTree>
    <p:extLst>
      <p:ext uri="{BB962C8B-B14F-4D97-AF65-F5344CB8AC3E}">
        <p14:creationId xmlns:p14="http://schemas.microsoft.com/office/powerpoint/2010/main" val="2245395609"/>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2"/>
                </p:tgtEl>
              </p:cMediaNode>
            </p:audio>
            <p:audio>
              <p:cMediaNode vol="80000">
                <p:cTn id="4" fill="hold" display="0">
                  <p:stCondLst>
                    <p:cond delay="indefinite"/>
                  </p:stCondLst>
                  <p:endCondLst>
                    <p:cond evt="onStopAudio" delay="0">
                      <p:tgtEl>
                        <p:sldTgt/>
                      </p:tgtEl>
                    </p:cond>
                  </p:endCondLst>
                </p:cTn>
                <p:tgtEl>
                  <p:spTgt spid="14"/>
                </p:tgtEl>
              </p:cMediaNode>
            </p:audio>
            <p:audio>
              <p:cMediaNode vol="80000">
                <p:cTn id="5" fill="hold" display="0">
                  <p:stCondLst>
                    <p:cond delay="indefinite"/>
                  </p:stCondLst>
                  <p:endCondLst>
                    <p:cond evt="onStopAudio" delay="0">
                      <p:tgtEl>
                        <p:sldTgt/>
                      </p:tgtEl>
                    </p:cond>
                  </p:endCondLst>
                </p:cTn>
                <p:tgtEl>
                  <p:spTgt spid="3"/>
                </p:tgtEl>
              </p:cMediaNode>
            </p:audio>
            <p:audio>
              <p:cMediaNode vol="80000">
                <p:cTn id="6"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75CDEF2C-750A-8177-5D9A-DE6FC203DB5E}"/>
              </a:ext>
            </a:extLst>
          </p:cNvPr>
          <p:cNvGraphicFramePr>
            <a:graphicFrameLocks noGrp="1"/>
          </p:cNvGraphicFramePr>
          <p:nvPr>
            <p:ph idx="1"/>
            <p:extLst>
              <p:ext uri="{D42A27DB-BD31-4B8C-83A1-F6EECF244321}">
                <p14:modId xmlns:p14="http://schemas.microsoft.com/office/powerpoint/2010/main" val="3873235797"/>
              </p:ext>
            </p:extLst>
          </p:nvPr>
        </p:nvGraphicFramePr>
        <p:xfrm>
          <a:off x="152400" y="1275907"/>
          <a:ext cx="12002429" cy="5080442"/>
        </p:xfrm>
        <a:graphic>
          <a:graphicData uri="http://schemas.openxmlformats.org/drawingml/2006/table">
            <a:tbl>
              <a:tblPr firstRow="1" firstCol="1">
                <a:tableStyleId>{5C22544A-7EE6-4342-B048-85BDC9FD1C3A}</a:tableStyleId>
              </a:tblPr>
              <a:tblGrid>
                <a:gridCol w="1631795">
                  <a:extLst>
                    <a:ext uri="{9D8B030D-6E8A-4147-A177-3AD203B41FA5}">
                      <a16:colId xmlns:a16="http://schemas.microsoft.com/office/drawing/2014/main" val="2758425900"/>
                    </a:ext>
                  </a:extLst>
                </a:gridCol>
                <a:gridCol w="5174166">
                  <a:extLst>
                    <a:ext uri="{9D8B030D-6E8A-4147-A177-3AD203B41FA5}">
                      <a16:colId xmlns:a16="http://schemas.microsoft.com/office/drawing/2014/main" val="108853524"/>
                    </a:ext>
                  </a:extLst>
                </a:gridCol>
                <a:gridCol w="5196468">
                  <a:extLst>
                    <a:ext uri="{9D8B030D-6E8A-4147-A177-3AD203B41FA5}">
                      <a16:colId xmlns:a16="http://schemas.microsoft.com/office/drawing/2014/main" val="4110631775"/>
                    </a:ext>
                  </a:extLst>
                </a:gridCol>
              </a:tblGrid>
              <a:tr h="765724">
                <a:tc>
                  <a:txBody>
                    <a:bodyPr/>
                    <a:lstStyle/>
                    <a:p>
                      <a:pPr algn="l" fontAlgn="b"/>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highest</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lowest</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966330">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00056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121066662"/>
                  </a:ext>
                </a:extLst>
              </a:tr>
              <a:tr h="837097">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00042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605005046"/>
                  </a:ext>
                </a:extLst>
              </a:tr>
              <a:tr h="837097">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00024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00004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08297484"/>
                  </a:ext>
                </a:extLst>
              </a:tr>
              <a:tr h="837097">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00014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00011</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259629166"/>
                  </a:ext>
                </a:extLst>
              </a:tr>
              <a:tr h="837097">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00003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00008 </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1402473608"/>
                  </a:ext>
                </a:extLst>
              </a:tr>
            </a:tbl>
          </a:graphicData>
        </a:graphic>
      </p:graphicFrame>
      <p:pic>
        <p:nvPicPr>
          <p:cNvPr id="10" name="jazz.00056">
            <a:hlinkClick r:id="" action="ppaction://media"/>
            <a:extLst>
              <a:ext uri="{FF2B5EF4-FFF2-40B4-BE49-F238E27FC236}">
                <a16:creationId xmlns:a16="http://schemas.microsoft.com/office/drawing/2014/main" id="{C5105F66-6F58-88BB-3D42-CB1B32344717}"/>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2699878" y="2145098"/>
            <a:ext cx="812800" cy="812800"/>
          </a:xfrm>
          <a:prstGeom prst="rect">
            <a:avLst/>
          </a:prstGeom>
          <a:solidFill>
            <a:schemeClr val="tx2">
              <a:lumMod val="90000"/>
            </a:schemeClr>
          </a:solidFill>
        </p:spPr>
      </p:pic>
      <p:pic>
        <p:nvPicPr>
          <p:cNvPr id="11" name="jazz.00003">
            <a:hlinkClick r:id="" action="ppaction://media"/>
            <a:extLst>
              <a:ext uri="{FF2B5EF4-FFF2-40B4-BE49-F238E27FC236}">
                <a16:creationId xmlns:a16="http://schemas.microsoft.com/office/drawing/2014/main" id="{9FECB50D-B33E-7A15-2E19-56A85A713B1D}"/>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7866524" y="2146680"/>
            <a:ext cx="812800" cy="812800"/>
          </a:xfrm>
          <a:prstGeom prst="rect">
            <a:avLst/>
          </a:prstGeom>
          <a:solidFill>
            <a:schemeClr val="tx2">
              <a:lumMod val="25000"/>
            </a:schemeClr>
          </a:solidFill>
        </p:spPr>
      </p:pic>
      <p:pic>
        <p:nvPicPr>
          <p:cNvPr id="12" name="jazz.00042">
            <a:hlinkClick r:id="" action="ppaction://media"/>
            <a:extLst>
              <a:ext uri="{FF2B5EF4-FFF2-40B4-BE49-F238E27FC236}">
                <a16:creationId xmlns:a16="http://schemas.microsoft.com/office/drawing/2014/main" id="{3530ACBC-B517-9501-256C-B3AA3E085D4A}"/>
              </a:ext>
            </a:extLst>
          </p:cNvPr>
          <p:cNvPicPr>
            <a:picLocks noChangeAspect="1"/>
          </p:cNvPicPr>
          <p:nvPr>
            <a:audioFile r:link="rId6"/>
            <p:extLst>
              <p:ext uri="{DAA4B4D4-6D71-4841-9C94-3DE7FCFB9230}">
                <p14:media xmlns:p14="http://schemas.microsoft.com/office/powerpoint/2010/main" r:embed="rId5"/>
              </p:ext>
            </p:extLst>
          </p:nvPr>
        </p:nvPicPr>
        <p:blipFill>
          <a:blip r:embed="rId19"/>
          <a:stretch>
            <a:fillRect/>
          </a:stretch>
        </p:blipFill>
        <p:spPr>
          <a:xfrm>
            <a:off x="2699878" y="2982781"/>
            <a:ext cx="812800" cy="812800"/>
          </a:xfrm>
          <a:prstGeom prst="rect">
            <a:avLst/>
          </a:prstGeom>
          <a:solidFill>
            <a:schemeClr val="accent5">
              <a:lumMod val="20000"/>
              <a:lumOff val="80000"/>
            </a:schemeClr>
          </a:solidFill>
        </p:spPr>
      </p:pic>
      <p:pic>
        <p:nvPicPr>
          <p:cNvPr id="13" name="jazz.00008">
            <a:hlinkClick r:id="" action="ppaction://media"/>
            <a:extLst>
              <a:ext uri="{FF2B5EF4-FFF2-40B4-BE49-F238E27FC236}">
                <a16:creationId xmlns:a16="http://schemas.microsoft.com/office/drawing/2014/main" id="{941C747C-24FB-59D1-75BF-8A77652BF2BF}"/>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7866524" y="3036490"/>
            <a:ext cx="812800" cy="812800"/>
          </a:xfrm>
          <a:prstGeom prst="rect">
            <a:avLst/>
          </a:prstGeom>
          <a:solidFill>
            <a:schemeClr val="accent5">
              <a:lumMod val="50000"/>
            </a:schemeClr>
          </a:solidFill>
        </p:spPr>
      </p:pic>
      <p:pic>
        <p:nvPicPr>
          <p:cNvPr id="14" name="jazz.00024">
            <a:hlinkClick r:id="" action="ppaction://media"/>
            <a:extLst>
              <a:ext uri="{FF2B5EF4-FFF2-40B4-BE49-F238E27FC236}">
                <a16:creationId xmlns:a16="http://schemas.microsoft.com/office/drawing/2014/main" id="{F1928A9F-D8B7-7EBB-4052-EAEED4452D53}"/>
              </a:ext>
            </a:extLst>
          </p:cNvPr>
          <p:cNvPicPr>
            <a:picLocks noChangeAspect="1"/>
          </p:cNvPicPr>
          <p:nvPr>
            <a:audioFile r:link="rId10"/>
            <p:extLst>
              <p:ext uri="{DAA4B4D4-6D71-4841-9C94-3DE7FCFB9230}">
                <p14:media xmlns:p14="http://schemas.microsoft.com/office/powerpoint/2010/main" r:embed="rId9"/>
              </p:ext>
            </p:extLst>
          </p:nvPr>
        </p:nvPicPr>
        <p:blipFill>
          <a:blip r:embed="rId19"/>
          <a:stretch>
            <a:fillRect/>
          </a:stretch>
        </p:blipFill>
        <p:spPr>
          <a:xfrm>
            <a:off x="2699878" y="3820464"/>
            <a:ext cx="812800" cy="812800"/>
          </a:xfrm>
          <a:prstGeom prst="rect">
            <a:avLst/>
          </a:prstGeom>
          <a:solidFill>
            <a:schemeClr val="accent2">
              <a:lumMod val="20000"/>
              <a:lumOff val="80000"/>
            </a:schemeClr>
          </a:solidFill>
        </p:spPr>
      </p:pic>
      <p:pic>
        <p:nvPicPr>
          <p:cNvPr id="15" name="jazz.00004">
            <a:hlinkClick r:id="" action="ppaction://media"/>
            <a:extLst>
              <a:ext uri="{FF2B5EF4-FFF2-40B4-BE49-F238E27FC236}">
                <a16:creationId xmlns:a16="http://schemas.microsoft.com/office/drawing/2014/main" id="{AB522F3F-D438-CC84-470B-2DE1A9853377}"/>
              </a:ext>
            </a:extLst>
          </p:cNvPr>
          <p:cNvPicPr>
            <a:picLocks noChangeAspect="1"/>
          </p:cNvPicPr>
          <p:nvPr>
            <a:audioFile r:link="rId12"/>
            <p:extLst>
              <p:ext uri="{DAA4B4D4-6D71-4841-9C94-3DE7FCFB9230}">
                <p14:media xmlns:p14="http://schemas.microsoft.com/office/powerpoint/2010/main" r:embed="rId11"/>
              </p:ext>
            </p:extLst>
          </p:nvPr>
        </p:nvPicPr>
        <p:blipFill>
          <a:blip r:embed="rId19"/>
          <a:stretch>
            <a:fillRect/>
          </a:stretch>
        </p:blipFill>
        <p:spPr>
          <a:xfrm>
            <a:off x="7866524" y="3782469"/>
            <a:ext cx="812800" cy="812800"/>
          </a:xfrm>
          <a:prstGeom prst="rect">
            <a:avLst/>
          </a:prstGeom>
          <a:solidFill>
            <a:schemeClr val="accent2">
              <a:lumMod val="50000"/>
            </a:schemeClr>
          </a:solidFill>
        </p:spPr>
      </p:pic>
      <p:pic>
        <p:nvPicPr>
          <p:cNvPr id="17" name="jazz.00011">
            <a:hlinkClick r:id="" action="ppaction://media"/>
            <a:extLst>
              <a:ext uri="{FF2B5EF4-FFF2-40B4-BE49-F238E27FC236}">
                <a16:creationId xmlns:a16="http://schemas.microsoft.com/office/drawing/2014/main" id="{1691D80E-A921-C11C-ED3A-3F7798EA27AB}"/>
              </a:ext>
            </a:extLst>
          </p:cNvPr>
          <p:cNvPicPr>
            <a:picLocks noChangeAspect="1"/>
          </p:cNvPicPr>
          <p:nvPr>
            <a:audioFile r:link="rId14"/>
            <p:extLst>
              <p:ext uri="{DAA4B4D4-6D71-4841-9C94-3DE7FCFB9230}">
                <p14:media xmlns:p14="http://schemas.microsoft.com/office/powerpoint/2010/main" r:embed="rId13"/>
              </p:ext>
            </p:extLst>
          </p:nvPr>
        </p:nvPicPr>
        <p:blipFill>
          <a:blip r:embed="rId19"/>
          <a:stretch>
            <a:fillRect/>
          </a:stretch>
        </p:blipFill>
        <p:spPr>
          <a:xfrm>
            <a:off x="7866524" y="4718134"/>
            <a:ext cx="812800" cy="812800"/>
          </a:xfrm>
          <a:prstGeom prst="rect">
            <a:avLst/>
          </a:prstGeom>
          <a:solidFill>
            <a:schemeClr val="accent6">
              <a:lumMod val="50000"/>
            </a:schemeClr>
          </a:solidFill>
        </p:spPr>
      </p:pic>
      <p:pic>
        <p:nvPicPr>
          <p:cNvPr id="19" name="jazz.00008">
            <a:hlinkClick r:id="" action="ppaction://media"/>
            <a:extLst>
              <a:ext uri="{FF2B5EF4-FFF2-40B4-BE49-F238E27FC236}">
                <a16:creationId xmlns:a16="http://schemas.microsoft.com/office/drawing/2014/main" id="{0ED1DB9D-2F8F-72F6-DB1F-D173224EC4BA}"/>
              </a:ext>
            </a:extLst>
          </p:cNvPr>
          <p:cNvPicPr>
            <a:picLocks noChangeAspect="1"/>
          </p:cNvPicPr>
          <p:nvPr>
            <a:audioFile r:link="rId8"/>
            <p:extLst>
              <p:ext uri="{DAA4B4D4-6D71-4841-9C94-3DE7FCFB9230}">
                <p14:media xmlns:p14="http://schemas.microsoft.com/office/powerpoint/2010/main" r:embed="rId7"/>
              </p:ext>
            </p:extLst>
          </p:nvPr>
        </p:nvPicPr>
        <p:blipFill>
          <a:blip r:embed="rId19"/>
          <a:stretch>
            <a:fillRect/>
          </a:stretch>
        </p:blipFill>
        <p:spPr>
          <a:xfrm>
            <a:off x="7866524" y="5517031"/>
            <a:ext cx="812800" cy="812800"/>
          </a:xfrm>
          <a:prstGeom prst="rect">
            <a:avLst/>
          </a:prstGeom>
          <a:solidFill>
            <a:schemeClr val="bg1">
              <a:lumMod val="90000"/>
              <a:lumOff val="10000"/>
            </a:schemeClr>
          </a:solidFill>
        </p:spPr>
      </p:pic>
      <p:pic>
        <p:nvPicPr>
          <p:cNvPr id="3" name="jazz.00014">
            <a:hlinkClick r:id="" action="ppaction://media"/>
            <a:extLst>
              <a:ext uri="{FF2B5EF4-FFF2-40B4-BE49-F238E27FC236}">
                <a16:creationId xmlns:a16="http://schemas.microsoft.com/office/drawing/2014/main" id="{164E96E9-53C8-1F0F-5E4A-75A6C5E4ACE4}"/>
              </a:ext>
            </a:extLst>
          </p:cNvPr>
          <p:cNvPicPr>
            <a:picLocks noChangeAspect="1"/>
          </p:cNvPicPr>
          <p:nvPr>
            <a:audioFile r:link="rId16"/>
            <p:extLst>
              <p:ext uri="{DAA4B4D4-6D71-4841-9C94-3DE7FCFB9230}">
                <p14:media xmlns:p14="http://schemas.microsoft.com/office/powerpoint/2010/main" r:embed="rId15"/>
              </p:ext>
            </p:extLst>
          </p:nvPr>
        </p:nvPicPr>
        <p:blipFill>
          <a:blip r:embed="rId19"/>
          <a:stretch>
            <a:fillRect/>
          </a:stretch>
        </p:blipFill>
        <p:spPr>
          <a:xfrm>
            <a:off x="2699878" y="4644914"/>
            <a:ext cx="812800" cy="812800"/>
          </a:xfrm>
          <a:prstGeom prst="rect">
            <a:avLst/>
          </a:prstGeom>
          <a:solidFill>
            <a:schemeClr val="accent6">
              <a:lumMod val="20000"/>
              <a:lumOff val="80000"/>
            </a:schemeClr>
          </a:solidFill>
        </p:spPr>
      </p:pic>
      <p:pic>
        <p:nvPicPr>
          <p:cNvPr id="5" name="jazz.00003">
            <a:hlinkClick r:id="" action="ppaction://media"/>
            <a:extLst>
              <a:ext uri="{FF2B5EF4-FFF2-40B4-BE49-F238E27FC236}">
                <a16:creationId xmlns:a16="http://schemas.microsoft.com/office/drawing/2014/main" id="{FA35CBDF-7DBA-B9EC-ECDE-63FE22311B8C}"/>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2699878" y="5469364"/>
            <a:ext cx="812800" cy="812800"/>
          </a:xfrm>
          <a:prstGeom prst="rect">
            <a:avLst/>
          </a:prstGeom>
          <a:solidFill>
            <a:schemeClr val="bg1">
              <a:lumMod val="10000"/>
              <a:lumOff val="90000"/>
            </a:schemeClr>
          </a:solidFill>
        </p:spPr>
      </p:pic>
      <p:sp>
        <p:nvSpPr>
          <p:cNvPr id="7" name="TextBox 6">
            <a:extLst>
              <a:ext uri="{FF2B5EF4-FFF2-40B4-BE49-F238E27FC236}">
                <a16:creationId xmlns:a16="http://schemas.microsoft.com/office/drawing/2014/main" id="{45951F65-FDFE-FA9C-0168-7BF38CAFBA18}"/>
              </a:ext>
            </a:extLst>
          </p:cNvPr>
          <p:cNvSpPr txBox="1"/>
          <p:nvPr/>
        </p:nvSpPr>
        <p:spPr>
          <a:xfrm>
            <a:off x="3565934" y="2145098"/>
            <a:ext cx="3338651"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t>
            </a:r>
            <a:r>
              <a:rPr lang="en-GB" sz="1400" b="1" i="0" dirty="0">
                <a:solidFill>
                  <a:schemeClr val="bg1"/>
                </a:solidFill>
                <a:effectLst/>
                <a:latin typeface="Courier New" panose="02070309020205020404" pitchFamily="49" charset="0"/>
                <a:cs typeface="Courier New" panose="02070309020205020404" pitchFamily="49" charset="0"/>
              </a:rPr>
              <a:t>'anger': 5, </a:t>
            </a:r>
            <a:r>
              <a:rPr lang="en-GB" sz="1400" b="0" i="0" dirty="0">
                <a:solidFill>
                  <a:schemeClr val="bg1"/>
                </a:solidFill>
                <a:effectLst/>
                <a:latin typeface="Courier New" panose="02070309020205020404" pitchFamily="49" charset="0"/>
                <a:cs typeface="Courier New" panose="02070309020205020404" pitchFamily="49" charset="0"/>
              </a:rPr>
              <a:t>'fear': 1, 'happiness': 1, 'sadness': 1, 'tenderness':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86E0CEC5-D034-1546-0FBC-B3AB8B6EC0F3}"/>
              </a:ext>
            </a:extLst>
          </p:cNvPr>
          <p:cNvSpPr txBox="1"/>
          <p:nvPr/>
        </p:nvSpPr>
        <p:spPr>
          <a:xfrm>
            <a:off x="3551707" y="3029951"/>
            <a:ext cx="3367107"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a:t>
            </a:r>
            <a:r>
              <a:rPr lang="en-GB" sz="1400" b="1" i="0" dirty="0">
                <a:solidFill>
                  <a:schemeClr val="bg1"/>
                </a:solidFill>
                <a:effectLst/>
                <a:latin typeface="Courier New" panose="02070309020205020404" pitchFamily="49" charset="0"/>
                <a:cs typeface="Courier New" panose="02070309020205020404" pitchFamily="49" charset="0"/>
              </a:rPr>
              <a:t>'fear': 4, </a:t>
            </a:r>
            <a:r>
              <a:rPr lang="en-GB" sz="1400" b="0" i="0" dirty="0">
                <a:solidFill>
                  <a:schemeClr val="bg1"/>
                </a:solidFill>
                <a:effectLst/>
                <a:latin typeface="Courier New" panose="02070309020205020404" pitchFamily="49" charset="0"/>
                <a:cs typeface="Courier New" panose="02070309020205020404" pitchFamily="49" charset="0"/>
              </a:rPr>
              <a:t>'happiness': 2, 'sadness': 4, 'tenderness': 4}</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4B31316F-F5D2-1B02-F2DE-22C6C37C0867}"/>
              </a:ext>
            </a:extLst>
          </p:cNvPr>
          <p:cNvSpPr txBox="1"/>
          <p:nvPr/>
        </p:nvSpPr>
        <p:spPr>
          <a:xfrm>
            <a:off x="3512678" y="3844299"/>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'fear': 1, </a:t>
            </a:r>
            <a:r>
              <a:rPr lang="en-GB" sz="1400" b="1" i="0" dirty="0">
                <a:solidFill>
                  <a:schemeClr val="bg1"/>
                </a:solidFill>
                <a:effectLst/>
                <a:latin typeface="Courier New" panose="02070309020205020404" pitchFamily="49" charset="0"/>
                <a:cs typeface="Courier New" panose="02070309020205020404" pitchFamily="49" charset="0"/>
              </a:rPr>
              <a:t>'happiness': 4, </a:t>
            </a:r>
            <a:r>
              <a:rPr lang="en-GB" sz="1400" b="0" i="0" dirty="0">
                <a:solidFill>
                  <a:schemeClr val="bg1"/>
                </a:solidFill>
                <a:effectLst/>
                <a:latin typeface="Courier New" panose="02070309020205020404" pitchFamily="49" charset="0"/>
                <a:cs typeface="Courier New" panose="02070309020205020404" pitchFamily="49" charset="0"/>
              </a:rPr>
              <a:t>'sadness': 0, 'tenderness': 0} </a:t>
            </a:r>
          </a:p>
        </p:txBody>
      </p:sp>
      <p:sp>
        <p:nvSpPr>
          <p:cNvPr id="21" name="TextBox 20">
            <a:extLst>
              <a:ext uri="{FF2B5EF4-FFF2-40B4-BE49-F238E27FC236}">
                <a16:creationId xmlns:a16="http://schemas.microsoft.com/office/drawing/2014/main" id="{4F9BDC18-76C6-71F0-860E-E4FDEC360978}"/>
              </a:ext>
            </a:extLst>
          </p:cNvPr>
          <p:cNvSpPr txBox="1"/>
          <p:nvPr/>
        </p:nvSpPr>
        <p:spPr>
          <a:xfrm>
            <a:off x="3548605" y="4725237"/>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'fear': 3, 'happiness': 0, </a:t>
            </a:r>
            <a:r>
              <a:rPr lang="en-GB" sz="1400" b="1" i="0" dirty="0">
                <a:solidFill>
                  <a:schemeClr val="bg1"/>
                </a:solidFill>
                <a:effectLst/>
                <a:latin typeface="Courier New" panose="02070309020205020404" pitchFamily="49" charset="0"/>
                <a:cs typeface="Courier New" panose="02070309020205020404" pitchFamily="49" charset="0"/>
              </a:rPr>
              <a:t>'sadness': 4, </a:t>
            </a:r>
            <a:r>
              <a:rPr lang="en-GB" sz="1400" b="0" i="0" dirty="0">
                <a:solidFill>
                  <a:schemeClr val="bg1"/>
                </a:solidFill>
                <a:effectLst/>
                <a:latin typeface="Courier New" panose="02070309020205020404" pitchFamily="49" charset="0"/>
                <a:cs typeface="Courier New" panose="02070309020205020404" pitchFamily="49" charset="0"/>
              </a:rPr>
              <a:t>'tenderness': 3}</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A180B09F-70D0-F659-8031-624D51F851AC}"/>
              </a:ext>
            </a:extLst>
          </p:cNvPr>
          <p:cNvSpPr txBox="1"/>
          <p:nvPr/>
        </p:nvSpPr>
        <p:spPr>
          <a:xfrm>
            <a:off x="3512678" y="5589103"/>
            <a:ext cx="3398020"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0, 'fear': 3, 'happiness': 1, 'sadness': 4, </a:t>
            </a:r>
            <a:r>
              <a:rPr lang="en-GB" sz="1400" b="1" i="0" dirty="0">
                <a:solidFill>
                  <a:schemeClr val="bg1"/>
                </a:solidFill>
                <a:effectLst/>
                <a:latin typeface="Courier New" panose="02070309020205020404" pitchFamily="49" charset="0"/>
                <a:cs typeface="Courier New" panose="02070309020205020404" pitchFamily="49" charset="0"/>
              </a:rPr>
              <a:t>'tenderness': 4}</a:t>
            </a:r>
            <a:endParaRPr lang="en-GB" sz="1400" b="1" dirty="0">
              <a:solidFill>
                <a:schemeClr val="bg1"/>
              </a:solidFill>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0AC5D40D-F6AE-F1D3-98A0-1A7764F6C3C4}"/>
              </a:ext>
            </a:extLst>
          </p:cNvPr>
          <p:cNvSpPr txBox="1"/>
          <p:nvPr/>
        </p:nvSpPr>
        <p:spPr>
          <a:xfrm>
            <a:off x="8720254" y="2196860"/>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t>
            </a:r>
            <a:r>
              <a:rPr lang="en-GB" sz="1400" b="1" i="0" dirty="0">
                <a:solidFill>
                  <a:schemeClr val="bg1"/>
                </a:solidFill>
                <a:effectLst/>
                <a:latin typeface="Courier New" panose="02070309020205020404" pitchFamily="49" charset="0"/>
                <a:cs typeface="Courier New" panose="02070309020205020404" pitchFamily="49" charset="0"/>
              </a:rPr>
              <a:t>'anger': 0, </a:t>
            </a:r>
            <a:r>
              <a:rPr lang="en-GB" sz="1400" b="0" i="0" dirty="0">
                <a:solidFill>
                  <a:schemeClr val="bg1"/>
                </a:solidFill>
                <a:effectLst/>
                <a:latin typeface="Courier New" panose="02070309020205020404" pitchFamily="49" charset="0"/>
                <a:cs typeface="Courier New" panose="02070309020205020404" pitchFamily="49" charset="0"/>
              </a:rPr>
              <a:t>'fear': 3, 'happiness': 1, 'sadness': 4, 'tenderness': 4}</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9DB1423E-FB00-888C-AAF0-8AEE6773E347}"/>
              </a:ext>
            </a:extLst>
          </p:cNvPr>
          <p:cNvSpPr txBox="1"/>
          <p:nvPr/>
        </p:nvSpPr>
        <p:spPr>
          <a:xfrm>
            <a:off x="8757425" y="3059668"/>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a:t>
            </a:r>
            <a:r>
              <a:rPr lang="en-GB" sz="1400" b="1" i="0" dirty="0">
                <a:solidFill>
                  <a:schemeClr val="bg1"/>
                </a:solidFill>
                <a:effectLst/>
                <a:latin typeface="Courier New" panose="02070309020205020404" pitchFamily="49" charset="0"/>
                <a:cs typeface="Courier New" panose="02070309020205020404" pitchFamily="49" charset="0"/>
              </a:rPr>
              <a:t>'fear': 0, </a:t>
            </a:r>
            <a:r>
              <a:rPr lang="en-GB" sz="1400" b="0" i="0" dirty="0">
                <a:solidFill>
                  <a:schemeClr val="bg1"/>
                </a:solidFill>
                <a:effectLst/>
                <a:latin typeface="Courier New" panose="02070309020205020404" pitchFamily="49" charset="0"/>
                <a:cs typeface="Courier New" panose="02070309020205020404" pitchFamily="49" charset="0"/>
              </a:rPr>
              <a:t>'happiness': 1, 'sadness': 1, 'tenderness':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F55AE12E-F658-5743-949F-CAD7F7E143ED}"/>
              </a:ext>
            </a:extLst>
          </p:cNvPr>
          <p:cNvSpPr txBox="1"/>
          <p:nvPr/>
        </p:nvSpPr>
        <p:spPr>
          <a:xfrm>
            <a:off x="8757424" y="3857532"/>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3, 'fear': 3, </a:t>
            </a:r>
            <a:r>
              <a:rPr lang="en-GB" sz="1400" b="1" i="0" dirty="0">
                <a:solidFill>
                  <a:schemeClr val="bg1"/>
                </a:solidFill>
                <a:effectLst/>
                <a:latin typeface="Courier New" panose="02070309020205020404" pitchFamily="49" charset="0"/>
                <a:cs typeface="Courier New" panose="02070309020205020404" pitchFamily="49" charset="0"/>
              </a:rPr>
              <a:t>'happiness': 0, </a:t>
            </a:r>
            <a:r>
              <a:rPr lang="en-GB" sz="1400" b="0" i="0" dirty="0">
                <a:solidFill>
                  <a:schemeClr val="bg1"/>
                </a:solidFill>
                <a:effectLst/>
                <a:latin typeface="Courier New" panose="02070309020205020404" pitchFamily="49" charset="0"/>
                <a:cs typeface="Courier New" panose="02070309020205020404" pitchFamily="49" charset="0"/>
              </a:rPr>
              <a:t>'sadness': 4, 'tenderness': 3} </a:t>
            </a:r>
          </a:p>
        </p:txBody>
      </p:sp>
      <p:sp>
        <p:nvSpPr>
          <p:cNvPr id="26" name="TextBox 25">
            <a:extLst>
              <a:ext uri="{FF2B5EF4-FFF2-40B4-BE49-F238E27FC236}">
                <a16:creationId xmlns:a16="http://schemas.microsoft.com/office/drawing/2014/main" id="{0DFD5BEA-A95C-1179-5611-82A154711C26}"/>
              </a:ext>
            </a:extLst>
          </p:cNvPr>
          <p:cNvSpPr txBox="1"/>
          <p:nvPr/>
        </p:nvSpPr>
        <p:spPr>
          <a:xfrm>
            <a:off x="8720254" y="4746750"/>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1, 'fear': 1, 'happiness': 3, </a:t>
            </a:r>
            <a:r>
              <a:rPr lang="en-GB" sz="1400" b="1" i="0" dirty="0">
                <a:solidFill>
                  <a:schemeClr val="bg1"/>
                </a:solidFill>
                <a:effectLst/>
                <a:latin typeface="Courier New" panose="02070309020205020404" pitchFamily="49" charset="0"/>
                <a:cs typeface="Courier New" panose="02070309020205020404" pitchFamily="49" charset="0"/>
              </a:rPr>
              <a:t>'sadness': 0, </a:t>
            </a:r>
            <a:r>
              <a:rPr lang="en-GB" sz="1400" b="0" i="0" dirty="0">
                <a:solidFill>
                  <a:schemeClr val="bg1"/>
                </a:solidFill>
                <a:effectLst/>
                <a:latin typeface="Courier New" panose="02070309020205020404" pitchFamily="49" charset="0"/>
                <a:cs typeface="Courier New" panose="02070309020205020404" pitchFamily="49" charset="0"/>
              </a:rPr>
              <a:t>'tenderness': 0}</a:t>
            </a:r>
            <a:endParaRPr lang="en-GB" sz="1400" dirty="0">
              <a:solidFill>
                <a:schemeClr val="bg1"/>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5BA42AA4-9DCE-8FEB-8D14-753D48F1DE41}"/>
              </a:ext>
            </a:extLst>
          </p:cNvPr>
          <p:cNvSpPr txBox="1"/>
          <p:nvPr/>
        </p:nvSpPr>
        <p:spPr>
          <a:xfrm>
            <a:off x="8757425" y="5617685"/>
            <a:ext cx="3434575" cy="7386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0" i="0" dirty="0">
                <a:solidFill>
                  <a:schemeClr val="bg1"/>
                </a:solidFill>
                <a:effectLst/>
                <a:latin typeface="Courier New" panose="02070309020205020404" pitchFamily="49" charset="0"/>
                <a:cs typeface="Courier New" panose="02070309020205020404" pitchFamily="49" charset="0"/>
              </a:rPr>
              <a:t>{'anger': 2, 'fear': 0, 'happiness': 1, 'sadness': 1, </a:t>
            </a:r>
            <a:r>
              <a:rPr lang="en-GB" sz="1400" b="1" i="0" dirty="0">
                <a:solidFill>
                  <a:schemeClr val="bg1"/>
                </a:solidFill>
                <a:effectLst/>
                <a:latin typeface="Courier New" panose="02070309020205020404" pitchFamily="49" charset="0"/>
                <a:cs typeface="Courier New" panose="02070309020205020404" pitchFamily="49" charset="0"/>
              </a:rPr>
              <a:t>'tenderness': 0}</a:t>
            </a:r>
            <a:endParaRPr lang="en-GB" sz="1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949156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audio>
              <p:cMediaNode vol="80000">
                <p:cTn id="3" fill="hold" display="0">
                  <p:stCondLst>
                    <p:cond delay="indefinite"/>
                  </p:stCondLst>
                  <p:endCondLst>
                    <p:cond evt="onStopAudio" delay="0">
                      <p:tgtEl>
                        <p:sldTgt/>
                      </p:tgtEl>
                    </p:cond>
                  </p:endCondLst>
                </p:cTn>
                <p:tgtEl>
                  <p:spTgt spid="11"/>
                </p:tgtEl>
              </p:cMediaNode>
            </p:audio>
            <p:audio>
              <p:cMediaNode vol="80000">
                <p:cTn id="4" fill="hold" display="0">
                  <p:stCondLst>
                    <p:cond delay="indefinite"/>
                  </p:stCondLst>
                  <p:endCondLst>
                    <p:cond evt="onStopAudio" delay="0">
                      <p:tgtEl>
                        <p:sldTgt/>
                      </p:tgtEl>
                    </p:cond>
                  </p:endCondLst>
                </p:cTn>
                <p:tgtEl>
                  <p:spTgt spid="12"/>
                </p:tgtEl>
              </p:cMediaNode>
            </p:audio>
            <p:audio>
              <p:cMediaNode vol="80000">
                <p:cTn id="5" fill="hold" display="0">
                  <p:stCondLst>
                    <p:cond delay="indefinite"/>
                  </p:stCondLst>
                  <p:endCondLst>
                    <p:cond evt="onStopAudio" delay="0">
                      <p:tgtEl>
                        <p:sldTgt/>
                      </p:tgtEl>
                    </p:cond>
                  </p:endCondLst>
                </p:cTn>
                <p:tgtEl>
                  <p:spTgt spid="13"/>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7"/>
                </p:tgtEl>
              </p:cMediaNode>
            </p:audio>
            <p:audio>
              <p:cMediaNode vol="80000">
                <p:cTn id="9" fill="hold" display="0">
                  <p:stCondLst>
                    <p:cond delay="indefinite"/>
                  </p:stCondLst>
                  <p:endCondLst>
                    <p:cond evt="onStopAudio" delay="0">
                      <p:tgtEl>
                        <p:sldTgt/>
                      </p:tgtEl>
                    </p:cond>
                  </p:endCondLst>
                </p:cTn>
                <p:tgtEl>
                  <p:spTgt spid="19"/>
                </p:tgtEl>
              </p:cMediaNode>
            </p:audio>
            <p:audio>
              <p:cMediaNode vol="80000">
                <p:cTn id="10" fill="hold" display="0">
                  <p:stCondLst>
                    <p:cond delay="indefinite"/>
                  </p:stCondLst>
                  <p:endCondLst>
                    <p:cond evt="onStopAudio" delay="0">
                      <p:tgtEl>
                        <p:sldTgt/>
                      </p:tgtEl>
                    </p:cond>
                  </p:endCondLst>
                </p:cTn>
                <p:tgtEl>
                  <p:spTgt spid="3"/>
                </p:tgtEl>
              </p:cMediaNode>
            </p:audio>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 correlations on GTZAN data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13" name="Picture 12" descr="A black and white table with numbers&#10;&#10;AI-generated content may be incorrect.">
            <a:extLst>
              <a:ext uri="{FF2B5EF4-FFF2-40B4-BE49-F238E27FC236}">
                <a16:creationId xmlns:a16="http://schemas.microsoft.com/office/drawing/2014/main" id="{205B2128-39B1-B401-1598-E35410751F43}"/>
              </a:ext>
            </a:extLst>
          </p:cNvPr>
          <p:cNvPicPr>
            <a:picLocks noChangeAspect="1"/>
          </p:cNvPicPr>
          <p:nvPr/>
        </p:nvPicPr>
        <p:blipFill>
          <a:blip r:embed="rId3"/>
          <a:stretch>
            <a:fillRect/>
          </a:stretch>
        </p:blipFill>
        <p:spPr>
          <a:xfrm>
            <a:off x="0" y="1823595"/>
            <a:ext cx="12205916" cy="2784703"/>
          </a:xfrm>
          <a:prstGeom prst="rect">
            <a:avLst/>
          </a:prstGeom>
        </p:spPr>
      </p:pic>
    </p:spTree>
    <p:extLst>
      <p:ext uri="{BB962C8B-B14F-4D97-AF65-F5344CB8AC3E}">
        <p14:creationId xmlns:p14="http://schemas.microsoft.com/office/powerpoint/2010/main" val="168818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59DE7-9341-D174-C974-B1930CBF3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E2D3DB-18D4-93AC-54EB-784120A63EEF}"/>
              </a:ext>
            </a:extLst>
          </p:cNvPr>
          <p:cNvSpPr>
            <a:spLocks noGrp="1"/>
          </p:cNvSpPr>
          <p:nvPr>
            <p:ph type="title"/>
          </p:nvPr>
        </p:nvSpPr>
        <p:spPr/>
        <p:txBody>
          <a:bodyPr anchor="ctr">
            <a:normAutofit/>
          </a:bodyPr>
          <a:lstStyle/>
          <a:p>
            <a:r>
              <a:rPr lang="en-GB" b="0" i="0" noProof="0" dirty="0">
                <a:effectLst/>
              </a:rPr>
              <a:t>Overview – work in progress</a:t>
            </a:r>
            <a:endParaRPr lang="en-GB" noProof="0" dirty="0"/>
          </a:p>
        </p:txBody>
      </p:sp>
      <p:sp>
        <p:nvSpPr>
          <p:cNvPr id="13" name="Content Placeholder 2">
            <a:extLst>
              <a:ext uri="{FF2B5EF4-FFF2-40B4-BE49-F238E27FC236}">
                <a16:creationId xmlns:a16="http://schemas.microsoft.com/office/drawing/2014/main" id="{6E1414DD-EF1B-FAAA-9D2D-CD16AE143B75}"/>
              </a:ext>
            </a:extLst>
          </p:cNvPr>
          <p:cNvSpPr>
            <a:spLocks noGrp="1"/>
          </p:cNvSpPr>
          <p:nvPr>
            <p:ph idx="1"/>
          </p:nvPr>
        </p:nvSpPr>
        <p:spPr>
          <a:xfrm>
            <a:off x="261257" y="1825625"/>
            <a:ext cx="11827823" cy="4351338"/>
          </a:xfrm>
        </p:spPr>
        <p:txBody>
          <a:bodyPr/>
          <a:lstStyle/>
          <a:p>
            <a:pPr marL="0" indent="0">
              <a:buNone/>
            </a:pPr>
            <a:r>
              <a:rPr lang="en-GB" noProof="0" dirty="0"/>
              <a:t>This work is part of a wider project on optimising AI for creativity:</a:t>
            </a:r>
          </a:p>
          <a:p>
            <a:pPr marL="457200" lvl="1" indent="0">
              <a:buNone/>
            </a:pPr>
            <a:endParaRPr lang="en-GB" noProof="0" dirty="0"/>
          </a:p>
          <a:p>
            <a:pPr marL="457200" lvl="1" indent="0">
              <a:buNone/>
            </a:pPr>
            <a:r>
              <a:rPr lang="en-GB" noProof="0" dirty="0"/>
              <a:t>“</a:t>
            </a:r>
            <a:r>
              <a:rPr lang="en-GB" noProof="0" dirty="0" err="1"/>
              <a:t>MOOsic</a:t>
            </a:r>
            <a:r>
              <a:rPr lang="en-GB" noProof="0" dirty="0"/>
              <a:t>: Optimising AI Music Creativity Using Nature-Inspired Multi-Objective Optimisation</a:t>
            </a:r>
            <a:r>
              <a:rPr lang="en-GB" dirty="0"/>
              <a:t>”</a:t>
            </a:r>
          </a:p>
          <a:p>
            <a:pPr marL="457200" lvl="1" indent="0">
              <a:buNone/>
            </a:pPr>
            <a:r>
              <a:rPr lang="en-GB" noProof="0" dirty="0"/>
              <a:t>“Creativity is a crucial part of intelligence (and vice versa). Imagine an intelligence without creativity?  This project explores the hypothesis that we can optimise Generative AI to be more </a:t>
            </a:r>
            <a:r>
              <a:rPr lang="en-GB" i="1" noProof="0" dirty="0"/>
              <a:t>creative</a:t>
            </a:r>
            <a:r>
              <a:rPr lang="en-GB" noProof="0" dirty="0"/>
              <a:t>, using multi-objective optimisation.” …</a:t>
            </a:r>
          </a:p>
          <a:p>
            <a:pPr marL="457200" lvl="1" indent="0">
              <a:buNone/>
            </a:pPr>
            <a:r>
              <a:rPr lang="en-GB" noProof="0" dirty="0"/>
              <a:t>“This project investigates the hypothesis that we can approximate creativity evaluation with domain-specific evaluative tests , such that we can optimise for maximising creativity. … [this project] looks specifically at musical improvisation, and </a:t>
            </a:r>
            <a:r>
              <a:rPr lang="en-GB" noProof="0" dirty="0">
                <a:solidFill>
                  <a:srgbClr val="FFFF00"/>
                </a:solidFill>
              </a:rPr>
              <a:t>investigates how automated tests for musical improvisation creativity</a:t>
            </a:r>
            <a:r>
              <a:rPr lang="en-GB" noProof="0" dirty="0"/>
              <a:t> can be implemented and applied.</a:t>
            </a:r>
          </a:p>
        </p:txBody>
      </p:sp>
      <p:sp>
        <p:nvSpPr>
          <p:cNvPr id="4" name="Footer Placeholder 3">
            <a:extLst>
              <a:ext uri="{FF2B5EF4-FFF2-40B4-BE49-F238E27FC236}">
                <a16:creationId xmlns:a16="http://schemas.microsoft.com/office/drawing/2014/main" id="{DC4874A5-FA5A-004B-0ED6-D3AA2D2E7AFD}"/>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314754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7" name="Content Placeholder 6" descr="A screenshot of a document&#10;&#10;AI-generated content may be incorrect.">
            <a:extLst>
              <a:ext uri="{FF2B5EF4-FFF2-40B4-BE49-F238E27FC236}">
                <a16:creationId xmlns:a16="http://schemas.microsoft.com/office/drawing/2014/main" id="{21B44ACC-DBD3-00E2-7E07-E3E61B99D86C}"/>
              </a:ext>
            </a:extLst>
          </p:cNvPr>
          <p:cNvPicPr>
            <a:picLocks noGrp="1" noChangeAspect="1"/>
          </p:cNvPicPr>
          <p:nvPr>
            <p:ph idx="1"/>
          </p:nvPr>
        </p:nvPicPr>
        <p:blipFill>
          <a:blip r:embed="rId3"/>
          <a:stretch>
            <a:fillRect/>
          </a:stretch>
        </p:blipFill>
        <p:spPr>
          <a:xfrm>
            <a:off x="5141290" y="136525"/>
            <a:ext cx="6822110" cy="6129377"/>
          </a:xfrm>
        </p:spPr>
      </p:pic>
      <p:sp>
        <p:nvSpPr>
          <p:cNvPr id="20" name="TextBox 19">
            <a:extLst>
              <a:ext uri="{FF2B5EF4-FFF2-40B4-BE49-F238E27FC236}">
                <a16:creationId xmlns:a16="http://schemas.microsoft.com/office/drawing/2014/main" id="{B7A3C5AB-E547-E45B-EA0E-B22FDBDE1FE1}"/>
              </a:ext>
            </a:extLst>
          </p:cNvPr>
          <p:cNvSpPr txBox="1"/>
          <p:nvPr/>
        </p:nvSpPr>
        <p:spPr>
          <a:xfrm>
            <a:off x="381000" y="5341630"/>
            <a:ext cx="399821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a:t>
            </a:r>
            <a:r>
              <a:rPr lang="en-GB" dirty="0" err="1"/>
              <a:t>index.html</a:t>
            </a:r>
            <a:endParaRPr lang="en-GB" dirty="0"/>
          </a:p>
        </p:txBody>
      </p:sp>
      <p:pic>
        <p:nvPicPr>
          <p:cNvPr id="21" name="Picture 20">
            <a:extLst>
              <a:ext uri="{FF2B5EF4-FFF2-40B4-BE49-F238E27FC236}">
                <a16:creationId xmlns:a16="http://schemas.microsoft.com/office/drawing/2014/main" id="{7A1921E4-FDD2-EF21-8FB8-12867736FF18}"/>
              </a:ext>
            </a:extLst>
          </p:cNvPr>
          <p:cNvPicPr>
            <a:picLocks noChangeAspect="1"/>
          </p:cNvPicPr>
          <p:nvPr/>
        </p:nvPicPr>
        <p:blipFill>
          <a:blip r:embed="rId4"/>
          <a:stretch>
            <a:fillRect/>
          </a:stretch>
        </p:blipFill>
        <p:spPr>
          <a:xfrm>
            <a:off x="381000" y="1485612"/>
            <a:ext cx="3998210" cy="3810794"/>
          </a:xfrm>
          <a:prstGeom prst="rect">
            <a:avLst/>
          </a:prstGeom>
        </p:spPr>
      </p:pic>
    </p:spTree>
    <p:extLst>
      <p:ext uri="{BB962C8B-B14F-4D97-AF65-F5344CB8AC3E}">
        <p14:creationId xmlns:p14="http://schemas.microsoft.com/office/powerpoint/2010/main" val="142099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712D2-EB69-8E0D-60D1-3D9DC3E3F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F2982-6B74-BC48-54F3-49EE0F48E5C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C4334751-2EBB-F294-B0D1-3028DD2F527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6" name="Content Placeholder 4">
            <a:extLst>
              <a:ext uri="{FF2B5EF4-FFF2-40B4-BE49-F238E27FC236}">
                <a16:creationId xmlns:a16="http://schemas.microsoft.com/office/drawing/2014/main" id="{0A005371-00C9-DAFC-C810-66A90ED4BF7E}"/>
              </a:ext>
            </a:extLst>
          </p:cNvPr>
          <p:cNvGraphicFramePr>
            <a:graphicFrameLocks noGrp="1"/>
          </p:cNvGraphicFramePr>
          <p:nvPr>
            <p:ph idx="1"/>
            <p:extLst>
              <p:ext uri="{D42A27DB-BD31-4B8C-83A1-F6EECF244321}">
                <p14:modId xmlns:p14="http://schemas.microsoft.com/office/powerpoint/2010/main" val="1048215027"/>
              </p:ext>
            </p:extLst>
          </p:nvPr>
        </p:nvGraphicFramePr>
        <p:xfrm>
          <a:off x="3050354" y="808288"/>
          <a:ext cx="7694131" cy="5241423"/>
        </p:xfrm>
        <a:graphic>
          <a:graphicData uri="http://schemas.openxmlformats.org/drawingml/2006/table">
            <a:tbl>
              <a:tblPr firstRow="1" firstCol="1">
                <a:tableStyleId>{5C22544A-7EE6-4342-B048-85BDC9FD1C3A}</a:tableStyleId>
              </a:tblPr>
              <a:tblGrid>
                <a:gridCol w="1528987">
                  <a:extLst>
                    <a:ext uri="{9D8B030D-6E8A-4147-A177-3AD203B41FA5}">
                      <a16:colId xmlns:a16="http://schemas.microsoft.com/office/drawing/2014/main" val="2758425900"/>
                    </a:ext>
                  </a:extLst>
                </a:gridCol>
                <a:gridCol w="2998756">
                  <a:extLst>
                    <a:ext uri="{9D8B030D-6E8A-4147-A177-3AD203B41FA5}">
                      <a16:colId xmlns:a16="http://schemas.microsoft.com/office/drawing/2014/main" val="108853524"/>
                    </a:ext>
                  </a:extLst>
                </a:gridCol>
                <a:gridCol w="3166388">
                  <a:extLst>
                    <a:ext uri="{9D8B030D-6E8A-4147-A177-3AD203B41FA5}">
                      <a16:colId xmlns:a16="http://schemas.microsoft.com/office/drawing/2014/main" val="4110631775"/>
                    </a:ext>
                  </a:extLst>
                </a:gridCol>
              </a:tblGrid>
              <a:tr h="741855">
                <a:tc>
                  <a:txBody>
                    <a:bodyPr/>
                    <a:lstStyle/>
                    <a:p>
                      <a:pPr algn="l" fontAlgn="b"/>
                      <a:r>
                        <a:rPr lang="en-GB" sz="2400" b="0" i="0" u="none" strike="noStrike" dirty="0">
                          <a:solidFill>
                            <a:schemeClr val="tx2"/>
                          </a:solidFill>
                          <a:effectLst/>
                          <a:latin typeface="Aptos Narrow" panose="020B0004020202020204" pitchFamily="34" charset="0"/>
                        </a:rPr>
                        <a:t>(3sf)</a:t>
                      </a: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749928">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1.13</a:t>
                      </a:r>
                    </a:p>
                  </a:txBody>
                  <a:tcPr marL="4771" marR="4771" marT="4771" marB="0" anchor="b"/>
                </a:tc>
                <a:extLst>
                  <a:ext uri="{0D108BD9-81ED-4DB2-BD59-A6C34878D82A}">
                    <a16:rowId xmlns:a16="http://schemas.microsoft.com/office/drawing/2014/main" val="1121066662"/>
                  </a:ext>
                </a:extLst>
              </a:tr>
              <a:tr h="74992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extLst>
                  <a:ext uri="{0D108BD9-81ED-4DB2-BD59-A6C34878D82A}">
                    <a16:rowId xmlns:a16="http://schemas.microsoft.com/office/drawing/2014/main" val="605005046"/>
                  </a:ext>
                </a:extLst>
              </a:tr>
              <a:tr h="749928">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1.51</a:t>
                      </a:r>
                    </a:p>
                  </a:txBody>
                  <a:tcPr marL="4771" marR="4771" marT="4771" marB="0" anchor="b"/>
                </a:tc>
                <a:tc>
                  <a:txBody>
                    <a:bodyPr/>
                    <a:lstStyle/>
                    <a:p>
                      <a:pPr algn="l" fontAlgn="b"/>
                      <a:r>
                        <a:rPr lang="en-GB" sz="2400" b="0" i="0" u="none" strike="noStrike" dirty="0">
                          <a:solidFill>
                            <a:srgbClr val="000000"/>
                          </a:solidFill>
                          <a:effectLst/>
                          <a:highlight>
                            <a:srgbClr val="C0C0C0"/>
                          </a:highlight>
                          <a:latin typeface="Aptos Narrow" panose="020B0004020202020204" pitchFamily="34" charset="0"/>
                        </a:rPr>
                        <a:t>mean = 1.09</a:t>
                      </a:r>
                    </a:p>
                    <a:p>
                      <a:pPr algn="l" fontAlgn="b"/>
                      <a:r>
                        <a:rPr lang="en-GB" sz="2400" b="0" i="0" u="none" strike="noStrike" dirty="0" err="1">
                          <a:solidFill>
                            <a:srgbClr val="000000"/>
                          </a:solidFill>
                          <a:effectLst/>
                          <a:highlight>
                            <a:srgbClr val="C0C0C0"/>
                          </a:highlight>
                          <a:latin typeface="Aptos Narrow" panose="020B0004020202020204" pitchFamily="34" charset="0"/>
                        </a:rPr>
                        <a:t>s.d</a:t>
                      </a:r>
                      <a:r>
                        <a:rPr lang="en-GB" sz="2400" b="0" i="0" u="none" strike="noStrike" dirty="0">
                          <a:solidFill>
                            <a:srgbClr val="000000"/>
                          </a:solidFill>
                          <a:effectLst/>
                          <a:highlight>
                            <a:srgbClr val="C0C0C0"/>
                          </a:highlight>
                          <a:latin typeface="Aptos Narrow" panose="020B0004020202020204" pitchFamily="34" charset="0"/>
                        </a:rPr>
                        <a:t> = 0.831</a:t>
                      </a:r>
                    </a:p>
                  </a:txBody>
                  <a:tcPr marL="4771" marR="4771" marT="4771" marB="0" anchor="b"/>
                </a:tc>
                <a:extLst>
                  <a:ext uri="{0D108BD9-81ED-4DB2-BD59-A6C34878D82A}">
                    <a16:rowId xmlns:a16="http://schemas.microsoft.com/office/drawing/2014/main" val="3208297484"/>
                  </a:ext>
                </a:extLst>
              </a:tr>
              <a:tr h="749928">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1.90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extLst>
                  <a:ext uri="{0D108BD9-81ED-4DB2-BD59-A6C34878D82A}">
                    <a16:rowId xmlns:a16="http://schemas.microsoft.com/office/drawing/2014/main" val="3259629166"/>
                  </a:ext>
                </a:extLst>
              </a:tr>
              <a:tr h="749928">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1.04</a:t>
                      </a:r>
                    </a:p>
                  </a:txBody>
                  <a:tcPr marL="4771" marR="4771" marT="4771" marB="0" anchor="b"/>
                </a:tc>
                <a:extLst>
                  <a:ext uri="{0D108BD9-81ED-4DB2-BD59-A6C34878D82A}">
                    <a16:rowId xmlns:a16="http://schemas.microsoft.com/office/drawing/2014/main" val="1402473608"/>
                  </a:ext>
                </a:extLst>
              </a:tr>
              <a:tr h="749928">
                <a:tc>
                  <a:txBody>
                    <a:bodyPr/>
                    <a:lstStyle/>
                    <a:p>
                      <a:pPr algn="l" fontAlgn="b"/>
                      <a:r>
                        <a:rPr lang="en-GB" sz="2400" b="1" i="0" u="none" strike="noStrike" dirty="0">
                          <a:solidFill>
                            <a:schemeClr val="bg1"/>
                          </a:solidFill>
                          <a:effectLst/>
                          <a:latin typeface="Aptos Narrow" panose="020B0004020202020204" pitchFamily="34" charset="0"/>
                        </a:rPr>
                        <a:t>emotional magnitude</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9.33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1.63</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1.85</a:t>
                      </a:r>
                    </a:p>
                  </a:txBody>
                  <a:tcPr marL="4771" marR="4771" marT="4771" marB="0" anchor="b">
                    <a:solidFill>
                      <a:schemeClr val="bg1">
                        <a:lumMod val="10000"/>
                        <a:lumOff val="90000"/>
                      </a:schemeClr>
                    </a:solidFill>
                  </a:tcPr>
                </a:tc>
                <a:extLst>
                  <a:ext uri="{0D108BD9-81ED-4DB2-BD59-A6C34878D82A}">
                    <a16:rowId xmlns:a16="http://schemas.microsoft.com/office/drawing/2014/main" val="2938205206"/>
                  </a:ext>
                </a:extLst>
              </a:tr>
            </a:tbl>
          </a:graphicData>
        </a:graphic>
      </p:graphicFrame>
      <p:pic>
        <p:nvPicPr>
          <p:cNvPr id="7" name="Picture 6" descr="charlie parker">
            <a:extLst>
              <a:ext uri="{FF2B5EF4-FFF2-40B4-BE49-F238E27FC236}">
                <a16:creationId xmlns:a16="http://schemas.microsoft.com/office/drawing/2014/main" id="{F1283E88-130C-23FE-5092-AD69167FF612}"/>
              </a:ext>
            </a:extLst>
          </p:cNvPr>
          <p:cNvPicPr>
            <a:picLocks noChangeAspect="1"/>
          </p:cNvPicPr>
          <p:nvPr/>
        </p:nvPicPr>
        <p:blipFill>
          <a:blip r:embed="rId3"/>
          <a:stretch>
            <a:fillRect/>
          </a:stretch>
        </p:blipFill>
        <p:spPr>
          <a:xfrm>
            <a:off x="4435737" y="-36481"/>
            <a:ext cx="818224" cy="818224"/>
          </a:xfrm>
          <a:prstGeom prst="rect">
            <a:avLst/>
          </a:prstGeom>
        </p:spPr>
      </p:pic>
      <p:pic>
        <p:nvPicPr>
          <p:cNvPr id="9" name="Picture 8" descr="clifford brown">
            <a:extLst>
              <a:ext uri="{FF2B5EF4-FFF2-40B4-BE49-F238E27FC236}">
                <a16:creationId xmlns:a16="http://schemas.microsoft.com/office/drawing/2014/main" id="{86D61D2A-3F3E-B3F5-B996-7742794D4261}"/>
              </a:ext>
            </a:extLst>
          </p:cNvPr>
          <p:cNvPicPr>
            <a:picLocks noChangeAspect="1"/>
          </p:cNvPicPr>
          <p:nvPr/>
        </p:nvPicPr>
        <p:blipFill>
          <a:blip r:embed="rId4"/>
          <a:stretch>
            <a:fillRect/>
          </a:stretch>
        </p:blipFill>
        <p:spPr>
          <a:xfrm>
            <a:off x="5468689" y="-9936"/>
            <a:ext cx="818224" cy="818224"/>
          </a:xfrm>
          <a:prstGeom prst="rect">
            <a:avLst/>
          </a:prstGeom>
        </p:spPr>
      </p:pic>
      <p:pic>
        <p:nvPicPr>
          <p:cNvPr id="10" name="Picture 9" descr="dave liebman">
            <a:extLst>
              <a:ext uri="{FF2B5EF4-FFF2-40B4-BE49-F238E27FC236}">
                <a16:creationId xmlns:a16="http://schemas.microsoft.com/office/drawing/2014/main" id="{687CA8DD-D323-5657-5F08-C82DB9F21466}"/>
              </a:ext>
            </a:extLst>
          </p:cNvPr>
          <p:cNvPicPr>
            <a:picLocks noChangeAspect="1"/>
          </p:cNvPicPr>
          <p:nvPr/>
        </p:nvPicPr>
        <p:blipFill>
          <a:blip r:embed="rId5"/>
          <a:stretch>
            <a:fillRect/>
          </a:stretch>
        </p:blipFill>
        <p:spPr>
          <a:xfrm>
            <a:off x="6525076" y="-9936"/>
            <a:ext cx="818224" cy="818224"/>
          </a:xfrm>
          <a:prstGeom prst="rect">
            <a:avLst/>
          </a:prstGeom>
        </p:spPr>
      </p:pic>
      <p:pic>
        <p:nvPicPr>
          <p:cNvPr id="11" name="Picture 10" descr="bob keller">
            <a:extLst>
              <a:ext uri="{FF2B5EF4-FFF2-40B4-BE49-F238E27FC236}">
                <a16:creationId xmlns:a16="http://schemas.microsoft.com/office/drawing/2014/main" id="{348EE32D-D111-8479-F71E-BC73761B3221}"/>
              </a:ext>
            </a:extLst>
          </p:cNvPr>
          <p:cNvPicPr>
            <a:picLocks noChangeAspect="1"/>
          </p:cNvPicPr>
          <p:nvPr/>
        </p:nvPicPr>
        <p:blipFill>
          <a:blip r:embed="rId6"/>
          <a:srcRect l="21875" r="18812"/>
          <a:stretch>
            <a:fillRect/>
          </a:stretch>
        </p:blipFill>
        <p:spPr>
          <a:xfrm>
            <a:off x="10164423" y="1174"/>
            <a:ext cx="818225" cy="807114"/>
          </a:xfrm>
          <a:prstGeom prst="rect">
            <a:avLst/>
          </a:prstGeom>
        </p:spPr>
      </p:pic>
    </p:spTree>
    <p:extLst>
      <p:ext uri="{BB962C8B-B14F-4D97-AF65-F5344CB8AC3E}">
        <p14:creationId xmlns:p14="http://schemas.microsoft.com/office/powerpoint/2010/main" val="998622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42C23-4B47-5FC1-CCBE-36AADA707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ADFCAB-5231-B737-9264-CBC43EAFFB50}"/>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640B6EFD-1887-0FF4-C628-9D15F92F0D17}"/>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20" name="TextBox 19">
            <a:extLst>
              <a:ext uri="{FF2B5EF4-FFF2-40B4-BE49-F238E27FC236}">
                <a16:creationId xmlns:a16="http://schemas.microsoft.com/office/drawing/2014/main" id="{FEBCD1A5-D2D0-3CF6-B886-9A73F3C4D49B}"/>
              </a:ext>
            </a:extLst>
          </p:cNvPr>
          <p:cNvSpPr txBox="1"/>
          <p:nvPr/>
        </p:nvSpPr>
        <p:spPr>
          <a:xfrm>
            <a:off x="381000" y="5341630"/>
            <a:ext cx="3998210"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dirty="0"/>
              <a:t>https://</a:t>
            </a:r>
            <a:r>
              <a:rPr lang="en-GB" dirty="0" err="1"/>
              <a:t>www.cs.hmc.edu</a:t>
            </a:r>
            <a:r>
              <a:rPr lang="en-GB" dirty="0"/>
              <a:t>/%7Ekeller/jazz/improvisor/Solos/12BarBlues66Choruses.htm</a:t>
            </a:r>
          </a:p>
        </p:txBody>
      </p:sp>
      <p:pic>
        <p:nvPicPr>
          <p:cNvPr id="21" name="Picture 20">
            <a:extLst>
              <a:ext uri="{FF2B5EF4-FFF2-40B4-BE49-F238E27FC236}">
                <a16:creationId xmlns:a16="http://schemas.microsoft.com/office/drawing/2014/main" id="{7E9F7809-24D9-73BD-47F8-770D9A20A845}"/>
              </a:ext>
            </a:extLst>
          </p:cNvPr>
          <p:cNvPicPr>
            <a:picLocks noChangeAspect="1"/>
          </p:cNvPicPr>
          <p:nvPr/>
        </p:nvPicPr>
        <p:blipFill>
          <a:blip r:embed="rId3"/>
          <a:stretch>
            <a:fillRect/>
          </a:stretch>
        </p:blipFill>
        <p:spPr>
          <a:xfrm>
            <a:off x="381000" y="1485612"/>
            <a:ext cx="3998210" cy="3810794"/>
          </a:xfrm>
          <a:prstGeom prst="rect">
            <a:avLst/>
          </a:prstGeom>
        </p:spPr>
      </p:pic>
      <p:pic>
        <p:nvPicPr>
          <p:cNvPr id="8" name="Picture 7" descr="A screenshot of a music sheet&#10;&#10;AI-generated content may be incorrect.">
            <a:extLst>
              <a:ext uri="{FF2B5EF4-FFF2-40B4-BE49-F238E27FC236}">
                <a16:creationId xmlns:a16="http://schemas.microsoft.com/office/drawing/2014/main" id="{E7D069F6-4808-CBF2-2BE4-231F7BB6957F}"/>
              </a:ext>
            </a:extLst>
          </p:cNvPr>
          <p:cNvPicPr>
            <a:picLocks noChangeAspect="1"/>
          </p:cNvPicPr>
          <p:nvPr/>
        </p:nvPicPr>
        <p:blipFill>
          <a:blip r:embed="rId4"/>
          <a:stretch>
            <a:fillRect/>
          </a:stretch>
        </p:blipFill>
        <p:spPr>
          <a:xfrm>
            <a:off x="4509541" y="0"/>
            <a:ext cx="7682459" cy="6858000"/>
          </a:xfrm>
          <a:prstGeom prst="rect">
            <a:avLst/>
          </a:prstGeom>
        </p:spPr>
      </p:pic>
    </p:spTree>
    <p:extLst>
      <p:ext uri="{BB962C8B-B14F-4D97-AF65-F5344CB8AC3E}">
        <p14:creationId xmlns:p14="http://schemas.microsoft.com/office/powerpoint/2010/main" val="1689694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8A482-F22F-BC6A-C62B-9A9E80910F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FBF1F5-313A-3D01-FA1D-788B3215B31B}"/>
              </a:ext>
            </a:extLst>
          </p:cNvPr>
          <p:cNvSpPr>
            <a:spLocks noGrp="1"/>
          </p:cNvSpPr>
          <p:nvPr>
            <p:ph type="title"/>
          </p:nvPr>
        </p:nvSpPr>
        <p:spPr/>
        <p:txBody>
          <a:bodyPr anchor="ctr">
            <a:normAutofit/>
          </a:bodyPr>
          <a:lstStyle/>
          <a:p>
            <a:r>
              <a:rPr lang="en-GB" noProof="0" dirty="0"/>
              <a:t>Results	</a:t>
            </a:r>
          </a:p>
        </p:txBody>
      </p:sp>
      <p:sp>
        <p:nvSpPr>
          <p:cNvPr id="4" name="Footer Placeholder 3">
            <a:extLst>
              <a:ext uri="{FF2B5EF4-FFF2-40B4-BE49-F238E27FC236}">
                <a16:creationId xmlns:a16="http://schemas.microsoft.com/office/drawing/2014/main" id="{E948C558-D634-E3BC-3C30-6D9CE67E3D1F}"/>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graphicFrame>
        <p:nvGraphicFramePr>
          <p:cNvPr id="8" name="Content Placeholder 4">
            <a:extLst>
              <a:ext uri="{FF2B5EF4-FFF2-40B4-BE49-F238E27FC236}">
                <a16:creationId xmlns:a16="http://schemas.microsoft.com/office/drawing/2014/main" id="{8F7A253B-32F8-3AE1-EB3B-07CBEBB54A4B}"/>
              </a:ext>
            </a:extLst>
          </p:cNvPr>
          <p:cNvGraphicFramePr>
            <a:graphicFrameLocks noGrp="1"/>
          </p:cNvGraphicFramePr>
          <p:nvPr>
            <p:ph idx="1"/>
            <p:extLst>
              <p:ext uri="{D42A27DB-BD31-4B8C-83A1-F6EECF244321}">
                <p14:modId xmlns:p14="http://schemas.microsoft.com/office/powerpoint/2010/main" val="4022090606"/>
              </p:ext>
            </p:extLst>
          </p:nvPr>
        </p:nvGraphicFramePr>
        <p:xfrm>
          <a:off x="1017157" y="1383782"/>
          <a:ext cx="11015838" cy="5279474"/>
        </p:xfrm>
        <a:graphic>
          <a:graphicData uri="http://schemas.openxmlformats.org/drawingml/2006/table">
            <a:tbl>
              <a:tblPr firstRow="1" firstCol="1">
                <a:tableStyleId>{5C22544A-7EE6-4342-B048-85BDC9FD1C3A}</a:tableStyleId>
              </a:tblPr>
              <a:tblGrid>
                <a:gridCol w="1528987">
                  <a:extLst>
                    <a:ext uri="{9D8B030D-6E8A-4147-A177-3AD203B41FA5}">
                      <a16:colId xmlns:a16="http://schemas.microsoft.com/office/drawing/2014/main" val="2758425900"/>
                    </a:ext>
                  </a:extLst>
                </a:gridCol>
                <a:gridCol w="2998756">
                  <a:extLst>
                    <a:ext uri="{9D8B030D-6E8A-4147-A177-3AD203B41FA5}">
                      <a16:colId xmlns:a16="http://schemas.microsoft.com/office/drawing/2014/main" val="108853524"/>
                    </a:ext>
                  </a:extLst>
                </a:gridCol>
                <a:gridCol w="3166388">
                  <a:extLst>
                    <a:ext uri="{9D8B030D-6E8A-4147-A177-3AD203B41FA5}">
                      <a16:colId xmlns:a16="http://schemas.microsoft.com/office/drawing/2014/main" val="4110631775"/>
                    </a:ext>
                  </a:extLst>
                </a:gridCol>
                <a:gridCol w="3321707">
                  <a:extLst>
                    <a:ext uri="{9D8B030D-6E8A-4147-A177-3AD203B41FA5}">
                      <a16:colId xmlns:a16="http://schemas.microsoft.com/office/drawing/2014/main" val="1774221852"/>
                    </a:ext>
                  </a:extLst>
                </a:gridCol>
              </a:tblGrid>
              <a:tr h="779906">
                <a:tc>
                  <a:txBody>
                    <a:bodyPr/>
                    <a:lstStyle/>
                    <a:p>
                      <a:pPr algn="l" fontAlgn="b"/>
                      <a:r>
                        <a:rPr lang="en-GB" sz="2400" b="0" i="0" u="none" strike="noStrike" dirty="0">
                          <a:solidFill>
                            <a:schemeClr val="tx2"/>
                          </a:solidFill>
                          <a:effectLst/>
                          <a:latin typeface="Aptos Narrow" panose="020B0004020202020204" pitchFamily="34" charset="0"/>
                        </a:rPr>
                        <a:t>(3sf)</a:t>
                      </a:r>
                    </a:p>
                  </a:txBody>
                  <a:tcPr marL="4771" marR="4771" marT="4771" marB="0" anchor="b"/>
                </a:tc>
                <a:tc>
                  <a:txBody>
                    <a:bodyPr/>
                    <a:lstStyle/>
                    <a:p>
                      <a:pPr algn="l" fontAlgn="b"/>
                      <a:r>
                        <a:rPr lang="en-GB" sz="2400" u="none" strike="noStrike" dirty="0">
                          <a:effectLst/>
                        </a:rPr>
                        <a:t>Impro-visor (n=6)</a:t>
                      </a:r>
                    </a:p>
                    <a:p>
                      <a:pPr algn="l" fontAlgn="b"/>
                      <a:r>
                        <a:rPr lang="en-GB" sz="2400" u="none" strike="noStrike" dirty="0">
                          <a:effectLst/>
                        </a:rPr>
                        <a:t>famous jazz solos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11)</a:t>
                      </a:r>
                    </a:p>
                    <a:p>
                      <a:pPr algn="l" fontAlgn="b"/>
                      <a:r>
                        <a:rPr lang="en-GB" sz="2400" u="none" strike="noStrike" dirty="0">
                          <a:effectLst/>
                        </a:rPr>
                        <a:t>Bob Keller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u="none" strike="noStrike" dirty="0">
                          <a:effectLst/>
                        </a:rPr>
                        <a:t>Impro-visor  (n = 8)</a:t>
                      </a:r>
                    </a:p>
                    <a:p>
                      <a:pPr algn="l" fontAlgn="b"/>
                      <a:r>
                        <a:rPr lang="en-GB" sz="2400" u="none" strike="noStrike" dirty="0">
                          <a:effectLst/>
                        </a:rPr>
                        <a:t>Impro-visor jazz solos</a:t>
                      </a:r>
                      <a:endParaRPr lang="en-GB" sz="2400" b="0" i="0" u="none" strike="noStrike" dirty="0">
                        <a:solidFill>
                          <a:srgbClr val="000000"/>
                        </a:solidFill>
                        <a:effectLst/>
                        <a:latin typeface="Aptos Narrow" panose="020B0004020202020204" pitchFamily="34" charset="0"/>
                      </a:endParaRPr>
                    </a:p>
                  </a:txBody>
                  <a:tcPr marL="4771" marR="4771" marT="4771" marB="0" anchor="b"/>
                </a:tc>
                <a:extLst>
                  <a:ext uri="{0D108BD9-81ED-4DB2-BD59-A6C34878D82A}">
                    <a16:rowId xmlns:a16="http://schemas.microsoft.com/office/drawing/2014/main" val="3173765146"/>
                  </a:ext>
                </a:extLst>
              </a:tr>
              <a:tr h="749928">
                <a:tc>
                  <a:txBody>
                    <a:bodyPr/>
                    <a:lstStyle/>
                    <a:p>
                      <a:pPr algn="l" fontAlgn="b"/>
                      <a:r>
                        <a:rPr lang="en-GB" sz="2400" u="none" strike="noStrike">
                          <a:effectLst/>
                        </a:rPr>
                        <a:t>Anger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0.894</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1.13</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1.31</a:t>
                      </a:r>
                    </a:p>
                  </a:txBody>
                  <a:tcPr marL="4771" marR="4771" marT="4771" marB="0" anchor="b"/>
                </a:tc>
                <a:extLst>
                  <a:ext uri="{0D108BD9-81ED-4DB2-BD59-A6C34878D82A}">
                    <a16:rowId xmlns:a16="http://schemas.microsoft.com/office/drawing/2014/main" val="1121066662"/>
                  </a:ext>
                </a:extLst>
              </a:tr>
              <a:tr h="749928">
                <a:tc>
                  <a:txBody>
                    <a:bodyPr/>
                    <a:lstStyle/>
                    <a:p>
                      <a:pPr algn="l" fontAlgn="b"/>
                      <a:r>
                        <a:rPr lang="en-GB" sz="2400" u="none" strike="noStrike">
                          <a:effectLst/>
                        </a:rPr>
                        <a:t>Fear</a:t>
                      </a:r>
                      <a:endParaRPr lang="en-GB" sz="2400" b="0" i="0" u="none" strike="noStrike">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1.36</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0.674</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1.25</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1.58</a:t>
                      </a:r>
                    </a:p>
                  </a:txBody>
                  <a:tcPr marL="4771" marR="4771" marT="4771" marB="0" anchor="b"/>
                </a:tc>
                <a:extLst>
                  <a:ext uri="{0D108BD9-81ED-4DB2-BD59-A6C34878D82A}">
                    <a16:rowId xmlns:a16="http://schemas.microsoft.com/office/drawing/2014/main" val="605005046"/>
                  </a:ext>
                </a:extLst>
              </a:tr>
              <a:tr h="749928">
                <a:tc>
                  <a:txBody>
                    <a:bodyPr/>
                    <a:lstStyle/>
                    <a:p>
                      <a:pPr algn="l" fontAlgn="b"/>
                      <a:r>
                        <a:rPr lang="en-GB" sz="2400" u="none" strike="noStrike" dirty="0">
                          <a:effectLst/>
                        </a:rPr>
                        <a:t>Happiness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1.51</a:t>
                      </a:r>
                    </a:p>
                  </a:txBody>
                  <a:tcPr marL="4771" marR="4771" marT="4771" marB="0" anchor="b"/>
                </a:tc>
                <a:tc>
                  <a:txBody>
                    <a:bodyPr/>
                    <a:lstStyle/>
                    <a:p>
                      <a:pPr algn="l" fontAlgn="b"/>
                      <a:r>
                        <a:rPr lang="en-GB" sz="2400" b="0" i="0" u="none" strike="noStrike" dirty="0">
                          <a:solidFill>
                            <a:srgbClr val="000000"/>
                          </a:solidFill>
                          <a:effectLst/>
                          <a:highlight>
                            <a:srgbClr val="C0C0C0"/>
                          </a:highlight>
                          <a:latin typeface="Aptos Narrow" panose="020B0004020202020204" pitchFamily="34" charset="0"/>
                        </a:rPr>
                        <a:t>mean = 1.09</a:t>
                      </a:r>
                    </a:p>
                    <a:p>
                      <a:pPr algn="l" fontAlgn="b"/>
                      <a:r>
                        <a:rPr lang="en-GB" sz="2400" b="0" i="0" u="none" strike="noStrike" dirty="0" err="1">
                          <a:solidFill>
                            <a:srgbClr val="000000"/>
                          </a:solidFill>
                          <a:effectLst/>
                          <a:highlight>
                            <a:srgbClr val="C0C0C0"/>
                          </a:highlight>
                          <a:latin typeface="Aptos Narrow" panose="020B0004020202020204" pitchFamily="34" charset="0"/>
                        </a:rPr>
                        <a:t>s.d</a:t>
                      </a:r>
                      <a:r>
                        <a:rPr lang="en-GB" sz="2400" b="0" i="0" u="none" strike="noStrike" dirty="0">
                          <a:solidFill>
                            <a:srgbClr val="000000"/>
                          </a:solidFill>
                          <a:effectLst/>
                          <a:highlight>
                            <a:srgbClr val="C0C0C0"/>
                          </a:highlight>
                          <a:latin typeface="Aptos Narrow" panose="020B0004020202020204" pitchFamily="34" charset="0"/>
                        </a:rPr>
                        <a:t> = 0.831</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highlight>
                            <a:srgbClr val="C0C0C0"/>
                          </a:highlight>
                          <a:uLnTx/>
                          <a:uFillTx/>
                          <a:latin typeface="Aptos Narrow" panose="020B0004020202020204" pitchFamily="34" charset="0"/>
                          <a:ea typeface="+mn-ea"/>
                          <a:cs typeface="+mn-cs"/>
                        </a:rPr>
                        <a:t>mean = 1.13</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highlight>
                            <a:srgbClr val="C0C0C0"/>
                          </a:highligh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highlight>
                            <a:srgbClr val="C0C0C0"/>
                          </a:highlight>
                          <a:uLnTx/>
                          <a:uFillTx/>
                          <a:latin typeface="Aptos Narrow" panose="020B0004020202020204" pitchFamily="34" charset="0"/>
                          <a:ea typeface="+mn-ea"/>
                          <a:cs typeface="+mn-cs"/>
                        </a:rPr>
                        <a:t> = 0.835</a:t>
                      </a:r>
                    </a:p>
                  </a:txBody>
                  <a:tcPr marL="4771" marR="4771" marT="4771" marB="0" anchor="b"/>
                </a:tc>
                <a:extLst>
                  <a:ext uri="{0D108BD9-81ED-4DB2-BD59-A6C34878D82A}">
                    <a16:rowId xmlns:a16="http://schemas.microsoft.com/office/drawing/2014/main" val="3208297484"/>
                  </a:ext>
                </a:extLst>
              </a:tr>
              <a:tr h="749928">
                <a:tc>
                  <a:txBody>
                    <a:bodyPr/>
                    <a:lstStyle/>
                    <a:p>
                      <a:pPr algn="l" fontAlgn="b"/>
                      <a:r>
                        <a:rPr lang="en-GB" sz="2400" u="none" strike="noStrike" dirty="0">
                          <a:effectLst/>
                        </a:rPr>
                        <a:t>Sadness </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1.90</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1.73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1.10</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1.50</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0.926</a:t>
                      </a:r>
                    </a:p>
                  </a:txBody>
                  <a:tcPr marL="4771" marR="4771" marT="4771" marB="0" anchor="b"/>
                </a:tc>
                <a:extLst>
                  <a:ext uri="{0D108BD9-81ED-4DB2-BD59-A6C34878D82A}">
                    <a16:rowId xmlns:a16="http://schemas.microsoft.com/office/drawing/2014/main" val="3259629166"/>
                  </a:ext>
                </a:extLst>
              </a:tr>
              <a:tr h="749928">
                <a:tc>
                  <a:txBody>
                    <a:bodyPr/>
                    <a:lstStyle/>
                    <a:p>
                      <a:pPr algn="l" fontAlgn="b"/>
                      <a:r>
                        <a:rPr lang="en-GB" sz="2400" u="none" strike="noStrike" dirty="0">
                          <a:effectLst/>
                        </a:rPr>
                        <a:t>Tenderness</a:t>
                      </a:r>
                      <a:endParaRPr lang="en-GB" sz="2400" b="0" i="0" u="none" strike="noStrike" dirty="0">
                        <a:solidFill>
                          <a:srgbClr val="000000"/>
                        </a:solidFill>
                        <a:effectLst/>
                        <a:latin typeface="Aptos Narrow" panose="020B0004020202020204" pitchFamily="34" charset="0"/>
                      </a:endParaRP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2.00</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1.55</a:t>
                      </a:r>
                    </a:p>
                  </a:txBody>
                  <a:tcPr marL="4771" marR="4771" marT="4771" marB="0" anchor="b"/>
                </a:tc>
                <a:tc>
                  <a:txBody>
                    <a:bodyPr/>
                    <a:lstStyle/>
                    <a:p>
                      <a:pPr algn="l" fontAlgn="b"/>
                      <a:r>
                        <a:rPr lang="en-GB" sz="2400" b="0" i="0" u="none" strike="noStrike" dirty="0">
                          <a:solidFill>
                            <a:srgbClr val="000000"/>
                          </a:solidFill>
                          <a:effectLst/>
                          <a:latin typeface="Aptos Narrow" panose="020B0004020202020204" pitchFamily="34" charset="0"/>
                        </a:rPr>
                        <a:t>mean = 1.55</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1.04</a:t>
                      </a:r>
                    </a:p>
                  </a:txBody>
                  <a:tcPr marL="4771" marR="4771" marT="4771"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mean = 1.250</a:t>
                      </a:r>
                    </a:p>
                    <a:p>
                      <a:pPr marL="0" marR="0" lvl="0" indent="0" algn="l" defTabSz="914400" rtl="0" eaLnBrk="1" fontAlgn="b"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000000"/>
                          </a:solidFill>
                          <a:effectLst/>
                          <a:uLnTx/>
                          <a:uFillTx/>
                          <a:latin typeface="Aptos Narrow" panose="020B0004020202020204" pitchFamily="34" charset="0"/>
                          <a:ea typeface="+mn-ea"/>
                          <a:cs typeface="+mn-cs"/>
                        </a:rPr>
                        <a:t>s.d</a:t>
                      </a:r>
                      <a:r>
                        <a:rPr kumimoji="0" lang="en-GB" sz="2400" b="0" i="0" u="none" strike="noStrike" kern="1200" cap="none" spc="0" normalizeH="0" baseline="0" noProof="0" dirty="0">
                          <a:ln>
                            <a:noFill/>
                          </a:ln>
                          <a:solidFill>
                            <a:srgbClr val="000000"/>
                          </a:solidFill>
                          <a:effectLst/>
                          <a:uLnTx/>
                          <a:uFillTx/>
                          <a:latin typeface="Aptos Narrow" panose="020B0004020202020204" pitchFamily="34" charset="0"/>
                          <a:ea typeface="+mn-ea"/>
                          <a:cs typeface="+mn-cs"/>
                        </a:rPr>
                        <a:t> = 0.707</a:t>
                      </a:r>
                    </a:p>
                  </a:txBody>
                  <a:tcPr marL="4771" marR="4771" marT="4771" marB="0" anchor="b"/>
                </a:tc>
                <a:extLst>
                  <a:ext uri="{0D108BD9-81ED-4DB2-BD59-A6C34878D82A}">
                    <a16:rowId xmlns:a16="http://schemas.microsoft.com/office/drawing/2014/main" val="1402473608"/>
                  </a:ext>
                </a:extLst>
              </a:tr>
              <a:tr h="749928">
                <a:tc>
                  <a:txBody>
                    <a:bodyPr/>
                    <a:lstStyle/>
                    <a:p>
                      <a:pPr algn="l" fontAlgn="b"/>
                      <a:r>
                        <a:rPr lang="en-GB" sz="2400" b="1" i="0" u="none" strike="noStrike" dirty="0">
                          <a:solidFill>
                            <a:schemeClr val="bg1"/>
                          </a:solidFill>
                          <a:effectLst/>
                          <a:latin typeface="Aptos Narrow" panose="020B0004020202020204" pitchFamily="34" charset="0"/>
                        </a:rPr>
                        <a:t>emotional magnitude</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9.33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1.63</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7.27</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1.85</a:t>
                      </a:r>
                    </a:p>
                  </a:txBody>
                  <a:tcPr marL="4771" marR="4771" marT="4771" marB="0" anchor="b">
                    <a:solidFill>
                      <a:schemeClr val="bg1">
                        <a:lumMod val="10000"/>
                        <a:lumOff val="90000"/>
                      </a:schemeClr>
                    </a:solidFill>
                  </a:tcPr>
                </a:tc>
                <a:tc>
                  <a:txBody>
                    <a:bodyPr/>
                    <a:lstStyle/>
                    <a:p>
                      <a:pPr algn="l" fontAlgn="b"/>
                      <a:r>
                        <a:rPr lang="en-GB" sz="2400" b="0" i="0" u="none" strike="noStrike" dirty="0">
                          <a:solidFill>
                            <a:srgbClr val="000000"/>
                          </a:solidFill>
                          <a:effectLst/>
                          <a:latin typeface="Aptos Narrow" panose="020B0004020202020204" pitchFamily="34" charset="0"/>
                        </a:rPr>
                        <a:t>mean = 6.63</a:t>
                      </a:r>
                    </a:p>
                    <a:p>
                      <a:pPr algn="l" fontAlgn="b"/>
                      <a:r>
                        <a:rPr lang="en-GB" sz="2400" b="0" i="0" u="none" strike="noStrike" dirty="0" err="1">
                          <a:solidFill>
                            <a:srgbClr val="000000"/>
                          </a:solidFill>
                          <a:effectLst/>
                          <a:latin typeface="Aptos Narrow" panose="020B0004020202020204" pitchFamily="34" charset="0"/>
                        </a:rPr>
                        <a:t>s.d.</a:t>
                      </a:r>
                      <a:r>
                        <a:rPr lang="en-GB" sz="2400" b="0" i="0" u="none" strike="noStrike" dirty="0">
                          <a:solidFill>
                            <a:srgbClr val="000000"/>
                          </a:solidFill>
                          <a:effectLst/>
                          <a:latin typeface="Aptos Narrow" panose="020B0004020202020204" pitchFamily="34" charset="0"/>
                        </a:rPr>
                        <a:t> = 3.38</a:t>
                      </a:r>
                    </a:p>
                  </a:txBody>
                  <a:tcPr marL="4771" marR="4771" marT="4771" marB="0" anchor="b">
                    <a:solidFill>
                      <a:schemeClr val="bg1">
                        <a:lumMod val="10000"/>
                        <a:lumOff val="90000"/>
                      </a:schemeClr>
                    </a:solidFill>
                  </a:tcPr>
                </a:tc>
                <a:extLst>
                  <a:ext uri="{0D108BD9-81ED-4DB2-BD59-A6C34878D82A}">
                    <a16:rowId xmlns:a16="http://schemas.microsoft.com/office/drawing/2014/main" val="2938205206"/>
                  </a:ext>
                </a:extLst>
              </a:tr>
            </a:tbl>
          </a:graphicData>
        </a:graphic>
      </p:graphicFrame>
      <p:pic>
        <p:nvPicPr>
          <p:cNvPr id="3" name="Picture 2" descr="charlie parker">
            <a:extLst>
              <a:ext uri="{FF2B5EF4-FFF2-40B4-BE49-F238E27FC236}">
                <a16:creationId xmlns:a16="http://schemas.microsoft.com/office/drawing/2014/main" id="{030E68E0-C3F2-15F7-3347-669C7969FCEF}"/>
              </a:ext>
            </a:extLst>
          </p:cNvPr>
          <p:cNvPicPr>
            <a:picLocks noChangeAspect="1"/>
          </p:cNvPicPr>
          <p:nvPr/>
        </p:nvPicPr>
        <p:blipFill>
          <a:blip r:embed="rId3"/>
          <a:stretch>
            <a:fillRect/>
          </a:stretch>
        </p:blipFill>
        <p:spPr>
          <a:xfrm>
            <a:off x="3088214" y="515102"/>
            <a:ext cx="818224" cy="818224"/>
          </a:xfrm>
          <a:prstGeom prst="rect">
            <a:avLst/>
          </a:prstGeom>
        </p:spPr>
      </p:pic>
      <p:pic>
        <p:nvPicPr>
          <p:cNvPr id="5" name="Picture 4" descr="clifford brown">
            <a:extLst>
              <a:ext uri="{FF2B5EF4-FFF2-40B4-BE49-F238E27FC236}">
                <a16:creationId xmlns:a16="http://schemas.microsoft.com/office/drawing/2014/main" id="{ABE17749-0FA4-F073-E452-4160BFA88866}"/>
              </a:ext>
            </a:extLst>
          </p:cNvPr>
          <p:cNvPicPr>
            <a:picLocks noChangeAspect="1"/>
          </p:cNvPicPr>
          <p:nvPr/>
        </p:nvPicPr>
        <p:blipFill>
          <a:blip r:embed="rId4"/>
          <a:stretch>
            <a:fillRect/>
          </a:stretch>
        </p:blipFill>
        <p:spPr>
          <a:xfrm>
            <a:off x="3939153" y="511836"/>
            <a:ext cx="818224" cy="818224"/>
          </a:xfrm>
          <a:prstGeom prst="rect">
            <a:avLst/>
          </a:prstGeom>
        </p:spPr>
      </p:pic>
      <p:pic>
        <p:nvPicPr>
          <p:cNvPr id="6" name="Picture 5" descr="dave liebman">
            <a:extLst>
              <a:ext uri="{FF2B5EF4-FFF2-40B4-BE49-F238E27FC236}">
                <a16:creationId xmlns:a16="http://schemas.microsoft.com/office/drawing/2014/main" id="{BCB0E3E5-B714-616A-39B0-3A6EC7758CF3}"/>
              </a:ext>
            </a:extLst>
          </p:cNvPr>
          <p:cNvPicPr>
            <a:picLocks noChangeAspect="1"/>
          </p:cNvPicPr>
          <p:nvPr/>
        </p:nvPicPr>
        <p:blipFill>
          <a:blip r:embed="rId5"/>
          <a:stretch>
            <a:fillRect/>
          </a:stretch>
        </p:blipFill>
        <p:spPr>
          <a:xfrm>
            <a:off x="4742771" y="525683"/>
            <a:ext cx="818224" cy="818224"/>
          </a:xfrm>
          <a:prstGeom prst="rect">
            <a:avLst/>
          </a:prstGeom>
        </p:spPr>
      </p:pic>
      <p:pic>
        <p:nvPicPr>
          <p:cNvPr id="7" name="Picture 6" descr="bob keller">
            <a:extLst>
              <a:ext uri="{FF2B5EF4-FFF2-40B4-BE49-F238E27FC236}">
                <a16:creationId xmlns:a16="http://schemas.microsoft.com/office/drawing/2014/main" id="{32C9CBB9-8A2A-09D7-D43B-8749BBBB8296}"/>
              </a:ext>
            </a:extLst>
          </p:cNvPr>
          <p:cNvPicPr>
            <a:picLocks noChangeAspect="1"/>
          </p:cNvPicPr>
          <p:nvPr/>
        </p:nvPicPr>
        <p:blipFill>
          <a:blip r:embed="rId6"/>
          <a:srcRect l="21875" r="18812"/>
          <a:stretch>
            <a:fillRect/>
          </a:stretch>
        </p:blipFill>
        <p:spPr>
          <a:xfrm>
            <a:off x="6974675" y="533484"/>
            <a:ext cx="818225" cy="807114"/>
          </a:xfrm>
          <a:prstGeom prst="rect">
            <a:avLst/>
          </a:prstGeom>
        </p:spPr>
      </p:pic>
      <p:pic>
        <p:nvPicPr>
          <p:cNvPr id="9" name="Picture 8">
            <a:extLst>
              <a:ext uri="{FF2B5EF4-FFF2-40B4-BE49-F238E27FC236}">
                <a16:creationId xmlns:a16="http://schemas.microsoft.com/office/drawing/2014/main" id="{73940403-8830-7216-4193-03788456F992}"/>
              </a:ext>
            </a:extLst>
          </p:cNvPr>
          <p:cNvPicPr>
            <a:picLocks noChangeAspect="1"/>
          </p:cNvPicPr>
          <p:nvPr/>
        </p:nvPicPr>
        <p:blipFill>
          <a:blip r:embed="rId7"/>
          <a:stretch>
            <a:fillRect/>
          </a:stretch>
        </p:blipFill>
        <p:spPr>
          <a:xfrm>
            <a:off x="10084274" y="533484"/>
            <a:ext cx="773649" cy="737384"/>
          </a:xfrm>
          <a:prstGeom prst="rect">
            <a:avLst/>
          </a:prstGeom>
        </p:spPr>
      </p:pic>
    </p:spTree>
    <p:extLst>
      <p:ext uri="{BB962C8B-B14F-4D97-AF65-F5344CB8AC3E}">
        <p14:creationId xmlns:p14="http://schemas.microsoft.com/office/powerpoint/2010/main" val="3794039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C7478-C9CC-8151-11CA-BA8D5691A1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30CA7-AC48-3F80-C2A1-65A7A970D6EB}"/>
              </a:ext>
            </a:extLst>
          </p:cNvPr>
          <p:cNvSpPr>
            <a:spLocks noGrp="1"/>
          </p:cNvSpPr>
          <p:nvPr>
            <p:ph type="title"/>
          </p:nvPr>
        </p:nvSpPr>
        <p:spPr>
          <a:xfrm>
            <a:off x="838200" y="365125"/>
            <a:ext cx="10515600" cy="1325563"/>
          </a:xfrm>
        </p:spPr>
        <p:txBody>
          <a:bodyPr anchor="ctr">
            <a:normAutofit/>
          </a:bodyPr>
          <a:lstStyle/>
          <a:p>
            <a:r>
              <a:rPr lang="en-GB" b="0" i="0" noProof="0" dirty="0">
                <a:effectLst/>
              </a:rPr>
              <a:t>So What?</a:t>
            </a:r>
            <a:endParaRPr lang="en-GB" noProof="0" dirty="0"/>
          </a:p>
        </p:txBody>
      </p:sp>
      <p:sp>
        <p:nvSpPr>
          <p:cNvPr id="13" name="Content Placeholder 2">
            <a:extLst>
              <a:ext uri="{FF2B5EF4-FFF2-40B4-BE49-F238E27FC236}">
                <a16:creationId xmlns:a16="http://schemas.microsoft.com/office/drawing/2014/main" id="{75F892F3-A159-D24B-44B6-8082A6838A8C}"/>
              </a:ext>
            </a:extLst>
          </p:cNvPr>
          <p:cNvSpPr>
            <a:spLocks noGrp="1"/>
          </p:cNvSpPr>
          <p:nvPr>
            <p:ph sz="half" idx="1"/>
          </p:nvPr>
        </p:nvSpPr>
        <p:spPr>
          <a:xfrm>
            <a:off x="838199" y="1825625"/>
            <a:ext cx="7407423" cy="4351338"/>
          </a:xfrm>
        </p:spPr>
        <p:txBody>
          <a:bodyPr>
            <a:noAutofit/>
          </a:bodyPr>
          <a:lstStyle/>
          <a:p>
            <a:r>
              <a:rPr lang="en-GB" noProof="0" dirty="0"/>
              <a:t>Hypothesis: if an improvisation contains more evidence of emotion-laden content, it is more likely to be recognised as creative</a:t>
            </a:r>
            <a:endParaRPr lang="en-GB" dirty="0"/>
          </a:p>
          <a:p>
            <a:r>
              <a:rPr lang="en-GB" i="1" noProof="0" dirty="0"/>
              <a:t>If this works</a:t>
            </a:r>
            <a:r>
              <a:rPr lang="en-GB" noProof="0" dirty="0"/>
              <a:t>, it supports the </a:t>
            </a:r>
            <a:r>
              <a:rPr lang="en-GB" noProof="0" dirty="0" err="1"/>
              <a:t>MOOsic</a:t>
            </a:r>
            <a:r>
              <a:rPr lang="en-GB" noProof="0" dirty="0"/>
              <a:t> project:</a:t>
            </a:r>
          </a:p>
          <a:p>
            <a:pPr lvl="1"/>
            <a:r>
              <a:rPr lang="en-GB" noProof="0" dirty="0"/>
              <a:t>“This project investigates the hypothesis that we can approximate creativity evaluation with domain-specific evaluative tests , such that we can optimise for maximising creativity. … [this project] looks specifically at musical improvisation, and investigates how automated tests for musical improvisation creativity can be implemented and applied.</a:t>
            </a:r>
          </a:p>
          <a:p>
            <a:pPr lvl="1"/>
            <a:endParaRPr lang="en-GB" noProof="0" dirty="0"/>
          </a:p>
        </p:txBody>
      </p:sp>
      <p:pic>
        <p:nvPicPr>
          <p:cNvPr id="6" name="Content Placeholder 5">
            <a:extLst>
              <a:ext uri="{FF2B5EF4-FFF2-40B4-BE49-F238E27FC236}">
                <a16:creationId xmlns:a16="http://schemas.microsoft.com/office/drawing/2014/main" id="{921D94BC-99EB-A0B6-270E-E82833CDF844}"/>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6DCE9952-0AB9-21E6-21B7-A6D396C87481}"/>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362170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FB71D-78E6-EC10-BB0D-F757B544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08E35-55CA-FD26-25DA-0B593709E137}"/>
              </a:ext>
            </a:extLst>
          </p:cNvPr>
          <p:cNvSpPr>
            <a:spLocks noGrp="1"/>
          </p:cNvSpPr>
          <p:nvPr>
            <p:ph type="title"/>
          </p:nvPr>
        </p:nvSpPr>
        <p:spPr/>
        <p:txBody>
          <a:bodyPr anchor="ctr">
            <a:normAutofit/>
          </a:bodyPr>
          <a:lstStyle/>
          <a:p>
            <a:r>
              <a:rPr lang="en-GB" noProof="0" dirty="0"/>
              <a:t>Next steps</a:t>
            </a:r>
          </a:p>
        </p:txBody>
      </p:sp>
      <p:sp>
        <p:nvSpPr>
          <p:cNvPr id="3" name="Content Placeholder 2">
            <a:extLst>
              <a:ext uri="{FF2B5EF4-FFF2-40B4-BE49-F238E27FC236}">
                <a16:creationId xmlns:a16="http://schemas.microsoft.com/office/drawing/2014/main" id="{F04D73A4-0185-AB82-B3C8-5B2F167DEAEA}"/>
              </a:ext>
            </a:extLst>
          </p:cNvPr>
          <p:cNvSpPr>
            <a:spLocks noGrp="1"/>
          </p:cNvSpPr>
          <p:nvPr>
            <p:ph idx="1"/>
          </p:nvPr>
        </p:nvSpPr>
        <p:spPr/>
        <p:txBody>
          <a:bodyPr>
            <a:normAutofit/>
          </a:bodyPr>
          <a:lstStyle/>
          <a:p>
            <a:r>
              <a:rPr lang="en-GB" sz="2400" b="0" i="0" noProof="0" dirty="0">
                <a:effectLst/>
              </a:rPr>
              <a:t>Statistical analysis across songs matched to ranking to verify hypothesis</a:t>
            </a:r>
          </a:p>
          <a:p>
            <a:r>
              <a:rPr lang="en-GB" sz="2400" dirty="0"/>
              <a:t>Better data for creativity rankings?</a:t>
            </a:r>
          </a:p>
          <a:p>
            <a:pPr lvl="1"/>
            <a:r>
              <a:rPr lang="en-GB" sz="2000" b="0" i="0" noProof="0" dirty="0">
                <a:effectLst/>
              </a:rPr>
              <a:t>Validation with human participants?</a:t>
            </a:r>
          </a:p>
          <a:p>
            <a:pPr marL="0" indent="0">
              <a:buNone/>
            </a:pPr>
            <a:r>
              <a:rPr lang="en-GB" sz="2400" dirty="0"/>
              <a:t>• student projects (Alan </a:t>
            </a:r>
            <a:r>
              <a:rPr lang="en-GB" sz="2400" dirty="0" err="1"/>
              <a:t>Osys</a:t>
            </a:r>
            <a:r>
              <a:rPr lang="en-GB" sz="2400" dirty="0"/>
              <a:t> on MOO for game playability, Martin East on MOO for jewellery design, Timothy Popoola for music metrics that can be used in MOO)</a:t>
            </a:r>
            <a:endParaRPr lang="en-GB" sz="2400" b="0" i="0" noProof="0" dirty="0">
              <a:effectLst/>
            </a:endParaRPr>
          </a:p>
          <a:p>
            <a:r>
              <a:rPr lang="en-GB" sz="2400" dirty="0"/>
              <a:t>TODO: submit paper</a:t>
            </a:r>
          </a:p>
          <a:p>
            <a:r>
              <a:rPr lang="en-GB" sz="2400" b="0" i="0" noProof="0" dirty="0">
                <a:effectLst/>
              </a:rPr>
              <a:t>TODO: submit grant proposal</a:t>
            </a:r>
          </a:p>
        </p:txBody>
      </p:sp>
      <p:sp>
        <p:nvSpPr>
          <p:cNvPr id="4" name="Footer Placeholder 3">
            <a:extLst>
              <a:ext uri="{FF2B5EF4-FFF2-40B4-BE49-F238E27FC236}">
                <a16:creationId xmlns:a16="http://schemas.microsoft.com/office/drawing/2014/main" id="{88D30C58-572B-C074-11EA-59D9C3AF6DD6}"/>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119873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A62B-C77B-B7D8-8048-BC3A25EC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DEA0-80CA-9EA9-3504-6E8C573AD4C7}"/>
              </a:ext>
            </a:extLst>
          </p:cNvPr>
          <p:cNvSpPr>
            <a:spLocks noGrp="1"/>
          </p:cNvSpPr>
          <p:nvPr>
            <p:ph type="title"/>
          </p:nvPr>
        </p:nvSpPr>
        <p:spPr>
          <a:xfrm>
            <a:off x="838200" y="365125"/>
            <a:ext cx="10515600" cy="1325563"/>
          </a:xfrm>
        </p:spPr>
        <p:txBody>
          <a:bodyPr anchor="ctr">
            <a:normAutofit/>
          </a:bodyPr>
          <a:lstStyle/>
          <a:p>
            <a:r>
              <a:rPr lang="en-GB" b="0" i="0" noProof="0" dirty="0">
                <a:effectLst/>
              </a:rPr>
              <a:t>Summary: Measuring intention and emotional involvement in jazz music</a:t>
            </a:r>
            <a:endParaRPr lang="en-GB" noProof="0" dirty="0"/>
          </a:p>
        </p:txBody>
      </p:sp>
      <p:sp>
        <p:nvSpPr>
          <p:cNvPr id="13" name="Content Placeholder 2">
            <a:extLst>
              <a:ext uri="{FF2B5EF4-FFF2-40B4-BE49-F238E27FC236}">
                <a16:creationId xmlns:a16="http://schemas.microsoft.com/office/drawing/2014/main" id="{2894E94E-5190-7AD5-6F46-47F556598E89}"/>
              </a:ext>
            </a:extLst>
          </p:cNvPr>
          <p:cNvSpPr>
            <a:spLocks noGrp="1"/>
          </p:cNvSpPr>
          <p:nvPr>
            <p:ph sz="half" idx="1"/>
          </p:nvPr>
        </p:nvSpPr>
        <p:spPr>
          <a:xfrm>
            <a:off x="374573" y="1825624"/>
            <a:ext cx="7641271" cy="4530725"/>
          </a:xfrm>
        </p:spPr>
        <p:txBody>
          <a:bodyPr>
            <a:noAutofit/>
          </a:bodyPr>
          <a:lstStyle/>
          <a:p>
            <a:r>
              <a:rPr lang="en-GB" noProof="0" dirty="0"/>
              <a:t>Overview of this work in progress</a:t>
            </a:r>
          </a:p>
          <a:p>
            <a:pPr lvl="1"/>
            <a:r>
              <a:rPr lang="en-GB" noProof="0" dirty="0"/>
              <a:t>Part of a wider project on optimising AI for creativity</a:t>
            </a:r>
          </a:p>
          <a:p>
            <a:pPr lvl="1"/>
            <a:r>
              <a:rPr lang="en-GB" dirty="0">
                <a:latin typeface="Roboto" panose="020F0502020204030204" pitchFamily="34" charset="0"/>
              </a:rPr>
              <a:t>Hypothesis:</a:t>
            </a:r>
            <a:r>
              <a:rPr lang="en-GB" dirty="0">
                <a:latin typeface="Roboto" panose="02000000000000000000" pitchFamily="2" charset="0"/>
              </a:rPr>
              <a:t> if an improvisation contains more evidence of emotion-laden content, it is more likely to be recognised as creative</a:t>
            </a:r>
            <a:endParaRPr lang="en-GB" noProof="0" dirty="0"/>
          </a:p>
          <a:p>
            <a:r>
              <a:rPr lang="en-GB" noProof="0" dirty="0"/>
              <a:t>Background</a:t>
            </a:r>
          </a:p>
          <a:p>
            <a:pPr lvl="1"/>
            <a:r>
              <a:rPr lang="en-GB" noProof="0" dirty="0"/>
              <a:t>Creativity in music improvisation</a:t>
            </a:r>
          </a:p>
          <a:p>
            <a:pPr lvl="1"/>
            <a:r>
              <a:rPr lang="en-GB" noProof="0" dirty="0"/>
              <a:t>Emotions in music</a:t>
            </a:r>
          </a:p>
          <a:p>
            <a:r>
              <a:rPr lang="en-GB" noProof="0" dirty="0"/>
              <a:t>Methodology and results so far</a:t>
            </a:r>
          </a:p>
          <a:p>
            <a:pPr lvl="1"/>
            <a:r>
              <a:rPr lang="en-GB" dirty="0"/>
              <a:t>Some </a:t>
            </a:r>
            <a:r>
              <a:rPr lang="en-GB"/>
              <a:t>promising results starting to appear</a:t>
            </a:r>
            <a:endParaRPr lang="en-GB" noProof="0" dirty="0"/>
          </a:p>
          <a:p>
            <a:r>
              <a:rPr lang="en-GB" noProof="0" dirty="0"/>
              <a:t>So What? and Next steps</a:t>
            </a:r>
          </a:p>
        </p:txBody>
      </p:sp>
      <p:pic>
        <p:nvPicPr>
          <p:cNvPr id="6" name="Content Placeholder 5">
            <a:extLst>
              <a:ext uri="{FF2B5EF4-FFF2-40B4-BE49-F238E27FC236}">
                <a16:creationId xmlns:a16="http://schemas.microsoft.com/office/drawing/2014/main" id="{3E4313E1-E4CF-2BF0-8171-4BD3CB637B6E}"/>
              </a:ext>
            </a:extLst>
          </p:cNvPr>
          <p:cNvPicPr>
            <a:picLocks noGrp="1" noChangeAspect="1"/>
          </p:cNvPicPr>
          <p:nvPr>
            <p:ph sz="half" idx="2"/>
          </p:nvPr>
        </p:nvPicPr>
        <p:blipFill>
          <a:blip r:embed="rId3"/>
          <a:stretch>
            <a:fillRect/>
          </a:stretch>
        </p:blipFill>
        <p:spPr>
          <a:xfrm>
            <a:off x="8245623" y="1825625"/>
            <a:ext cx="3481070" cy="4351338"/>
          </a:xfrm>
          <a:prstGeom prst="rect">
            <a:avLst/>
          </a:prstGeom>
          <a:noFill/>
        </p:spPr>
      </p:pic>
      <p:sp>
        <p:nvSpPr>
          <p:cNvPr id="4" name="Footer Placeholder 3">
            <a:extLst>
              <a:ext uri="{FF2B5EF4-FFF2-40B4-BE49-F238E27FC236}">
                <a16:creationId xmlns:a16="http://schemas.microsoft.com/office/drawing/2014/main" id="{7C16615A-4E8A-E2FD-78CE-9EE3DD0A6234}"/>
              </a:ext>
            </a:extLst>
          </p:cNvPr>
          <p:cNvSpPr>
            <a:spLocks noGrp="1"/>
          </p:cNvSpPr>
          <p:nvPr>
            <p:ph type="ftr" sz="quarter" idx="11"/>
          </p:nvPr>
        </p:nvSpPr>
        <p:spPr>
          <a:xfrm>
            <a:off x="4038600" y="6356350"/>
            <a:ext cx="4114800" cy="365125"/>
          </a:xfrm>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Tree>
    <p:extLst>
      <p:ext uri="{BB962C8B-B14F-4D97-AF65-F5344CB8AC3E}">
        <p14:creationId xmlns:p14="http://schemas.microsoft.com/office/powerpoint/2010/main" val="275229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36" y="786384"/>
            <a:ext cx="10363200" cy="1892808"/>
          </a:xfrm>
          <a:ln>
            <a:noFill/>
          </a:ln>
        </p:spPr>
        <p:txBody>
          <a:bodyPr/>
          <a:lstStyle/>
          <a:p>
            <a:r>
              <a:rPr lang="en-US" dirty="0"/>
              <a:t>Creativity evaluation – how do we test for creativity?</a:t>
            </a:r>
          </a:p>
        </p:txBody>
      </p:sp>
      <p:grpSp>
        <p:nvGrpSpPr>
          <p:cNvPr id="5" name="Group 4"/>
          <p:cNvGrpSpPr/>
          <p:nvPr/>
        </p:nvGrpSpPr>
        <p:grpSpPr>
          <a:xfrm>
            <a:off x="2760054" y="3378926"/>
            <a:ext cx="7389786" cy="2881630"/>
            <a:chOff x="358230" y="2929834"/>
            <a:chExt cx="8318226" cy="3426516"/>
          </a:xfrm>
        </p:grpSpPr>
        <p:sp>
          <p:nvSpPr>
            <p:cNvPr id="6" name="Cloud 5"/>
            <p:cNvSpPr/>
            <p:nvPr/>
          </p:nvSpPr>
          <p:spPr>
            <a:xfrm>
              <a:off x="358230" y="3184210"/>
              <a:ext cx="4888396" cy="317214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15182" y="3526136"/>
              <a:ext cx="3980046" cy="1866466"/>
            </a:xfrm>
            <a:prstGeom prst="rect">
              <a:avLst/>
            </a:prstGeom>
            <a:noFill/>
          </p:spPr>
          <p:txBody>
            <a:bodyPr wrap="square" rtlCol="0">
              <a:spAutoFit/>
            </a:bodyPr>
            <a:lstStyle/>
            <a:p>
              <a:pPr algn="ctr"/>
              <a:r>
                <a:rPr lang="en-US" sz="4800" b="1" dirty="0">
                  <a:ln w="635">
                    <a:noFill/>
                  </a:ln>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latin typeface="+mj-lt"/>
                  <a:ea typeface="+mj-ea"/>
                  <a:cs typeface="+mj-cs"/>
                </a:rPr>
                <a:t>Q. What is creativity?</a:t>
              </a:r>
              <a:endParaRPr lang="en-US" sz="4800" dirty="0">
                <a:solidFill>
                  <a:schemeClr val="bg2">
                    <a:lumMod val="20000"/>
                    <a:lumOff val="80000"/>
                  </a:schemeClr>
                </a:solidFill>
                <a:effectLst>
                  <a:glow rad="63500">
                    <a:schemeClr val="accent1">
                      <a:alpha val="75000"/>
                    </a:schemeClr>
                  </a:glow>
                  <a:outerShdw blurRad="50800" dist="38100" dir="2700000" algn="br" rotWithShape="0">
                    <a:srgbClr val="000000">
                      <a:alpha val="43000"/>
                    </a:srgbClr>
                  </a:outerShdw>
                </a:effectLst>
              </a:endParaRPr>
            </a:p>
          </p:txBody>
        </p:sp>
        <p:pic>
          <p:nvPicPr>
            <p:cNvPr id="8" name="Picture 7"/>
            <p:cNvPicPr>
              <a:picLocks noChangeAspect="1"/>
            </p:cNvPicPr>
            <p:nvPr/>
          </p:nvPicPr>
          <p:blipFill>
            <a:blip r:embed="rId2"/>
            <a:stretch>
              <a:fillRect/>
            </a:stretch>
          </p:blipFill>
          <p:spPr>
            <a:xfrm>
              <a:off x="5547388" y="3969518"/>
              <a:ext cx="3129068" cy="2106906"/>
            </a:xfrm>
            <a:prstGeom prst="rect">
              <a:avLst/>
            </a:prstGeom>
          </p:spPr>
        </p:pic>
        <p:sp>
          <p:nvSpPr>
            <p:cNvPr id="9" name="Oval 8"/>
            <p:cNvSpPr/>
            <p:nvPr/>
          </p:nvSpPr>
          <p:spPr>
            <a:xfrm>
              <a:off x="5213208" y="3184210"/>
              <a:ext cx="668360" cy="559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6005876" y="2929834"/>
              <a:ext cx="486580" cy="4067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00309" y="3184210"/>
              <a:ext cx="334180" cy="2543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6889" y="3526136"/>
              <a:ext cx="334180" cy="2172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Footer Placeholder 2"/>
          <p:cNvSpPr>
            <a:spLocks noGrp="1"/>
          </p:cNvSpPr>
          <p:nvPr>
            <p:ph type="ftr" sz="quarter" idx="11"/>
          </p:nvPr>
        </p:nvSpPr>
        <p:spPr/>
        <p:txBody>
          <a:bodyPr/>
          <a:lstStyle/>
          <a:p>
            <a:r>
              <a:rPr lang="en-US" dirty="0"/>
              <a:t>Measuring intention and emotional involvement in jazz improvisations - Anna Jordanous</a:t>
            </a:r>
          </a:p>
        </p:txBody>
      </p:sp>
    </p:spTree>
    <p:extLst>
      <p:ext uri="{BB962C8B-B14F-4D97-AF65-F5344CB8AC3E}">
        <p14:creationId xmlns:p14="http://schemas.microsoft.com/office/powerpoint/2010/main" val="179990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292608" y="549276"/>
            <a:ext cx="11686031" cy="576263"/>
          </a:xfrm>
        </p:spPr>
        <p:txBody>
          <a:bodyPr>
            <a:noAutofit/>
          </a:bodyPr>
          <a:lstStyle/>
          <a:p>
            <a:r>
              <a:rPr lang="en-US" sz="3200" dirty="0"/>
              <a:t>This working definition of creativity is ok</a:t>
            </a:r>
            <a:r>
              <a:rPr lang="is-IS" sz="3200" dirty="0"/>
              <a:t>… isn’t it?</a:t>
            </a:r>
            <a:endParaRPr lang="en-US" sz="3200" dirty="0"/>
          </a:p>
        </p:txBody>
      </p:sp>
      <p:sp>
        <p:nvSpPr>
          <p:cNvPr id="3" name="Content Placeholder 2"/>
          <p:cNvSpPr>
            <a:spLocks noGrp="1"/>
          </p:cNvSpPr>
          <p:nvPr>
            <p:ph sz="half" idx="1"/>
          </p:nvPr>
        </p:nvSpPr>
        <p:spPr>
          <a:xfrm>
            <a:off x="1981200" y="1600201"/>
            <a:ext cx="4781343" cy="4525963"/>
          </a:xfrm>
        </p:spPr>
        <p:txBody>
          <a:bodyPr>
            <a:normAutofit/>
          </a:bodyPr>
          <a:lstStyle/>
          <a:p>
            <a:pPr marL="0" indent="0">
              <a:buNone/>
            </a:pPr>
            <a:r>
              <a:rPr lang="en-US" sz="3600" dirty="0">
                <a:latin typeface="Courier"/>
                <a:cs typeface="Courier"/>
              </a:rPr>
              <a:t>Creativity = </a:t>
            </a:r>
          </a:p>
          <a:p>
            <a:pPr marL="0" indent="0">
              <a:buNone/>
            </a:pPr>
            <a:r>
              <a:rPr lang="en-US" sz="3600" dirty="0">
                <a:latin typeface="Courier"/>
                <a:cs typeface="Courier"/>
              </a:rPr>
              <a:t>	novelty </a:t>
            </a:r>
          </a:p>
          <a:p>
            <a:pPr marL="0" indent="0">
              <a:buNone/>
            </a:pPr>
            <a:r>
              <a:rPr lang="en-US" sz="3600" dirty="0">
                <a:latin typeface="Courier"/>
                <a:cs typeface="Courier"/>
              </a:rPr>
              <a:t>	+ value </a:t>
            </a:r>
          </a:p>
          <a:p>
            <a:pPr marL="0" indent="0">
              <a:buNone/>
            </a:pPr>
            <a:r>
              <a:rPr lang="en-US" sz="3600" dirty="0">
                <a:latin typeface="Courier"/>
                <a:cs typeface="Courier"/>
              </a:rPr>
              <a:t>	+ …??</a:t>
            </a:r>
          </a:p>
          <a:p>
            <a:pPr marL="0" indent="0">
              <a:buNone/>
            </a:pPr>
            <a:endParaRPr lang="en-US" sz="3600" dirty="0">
              <a:latin typeface="Courier"/>
              <a:cs typeface="Courier"/>
            </a:endParaRPr>
          </a:p>
        </p:txBody>
      </p:sp>
      <p:pic>
        <p:nvPicPr>
          <p:cNvPr id="13" name="Content Placeholder 12"/>
          <p:cNvPicPr>
            <a:picLocks noGrp="1" noChangeAspect="1"/>
          </p:cNvPicPr>
          <p:nvPr>
            <p:ph sz="half" idx="2"/>
          </p:nvPr>
        </p:nvPicPr>
        <p:blipFill>
          <a:blip r:embed="rId2"/>
          <a:srcRect l="-7297" r="-7297"/>
          <a:stretch>
            <a:fillRect/>
          </a:stretch>
        </p:blipFill>
        <p:spPr>
          <a:xfrm>
            <a:off x="7108826" y="1600201"/>
            <a:ext cx="3101975" cy="4525963"/>
          </a:xfrm>
          <a:prstGeom prst="rect">
            <a:avLst/>
          </a:prstGeom>
          <a:ln>
            <a:solidFill>
              <a:srgbClr val="4F81BD"/>
            </a:solidFill>
          </a:ln>
        </p:spPr>
      </p:pic>
      <p:sp>
        <p:nvSpPr>
          <p:cNvPr id="2" name="Footer Placeholder 1"/>
          <p:cNvSpPr>
            <a:spLocks noGrp="1"/>
          </p:cNvSpPr>
          <p:nvPr>
            <p:ph type="ftr" sz="quarter" idx="10"/>
          </p:nvPr>
        </p:nvSpPr>
        <p:spPr/>
        <p:txBody>
          <a:bodyPr/>
          <a:lstStyle/>
          <a:p>
            <a:r>
              <a:rPr lang="en-GB"/>
              <a:t>Measuring intention and emotional involvement in jazz improvisations - Anna Jordanous</a:t>
            </a:r>
          </a:p>
        </p:txBody>
      </p:sp>
    </p:spTree>
    <p:extLst>
      <p:ext uri="{BB962C8B-B14F-4D97-AF65-F5344CB8AC3E}">
        <p14:creationId xmlns:p14="http://schemas.microsoft.com/office/powerpoint/2010/main" val="3412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21600000">
                                      <p:cBhvr>
                                        <p:cTn id="13"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70688" y="3730752"/>
            <a:ext cx="4855464"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err="1">
                <a:solidFill>
                  <a:srgbClr val="333333"/>
                </a:solidFill>
                <a:latin typeface="arial" charset="0"/>
              </a:rPr>
              <a:t>Jordanous</a:t>
            </a:r>
            <a:r>
              <a:rPr lang="en-US" dirty="0">
                <a:solidFill>
                  <a:srgbClr val="333333"/>
                </a:solidFill>
                <a:latin typeface="arial" charset="0"/>
              </a:rPr>
              <a:t>, Anna and Keller, Bill (2016) </a:t>
            </a:r>
            <a:r>
              <a:rPr lang="en-US" b="1" dirty="0">
                <a:solidFill>
                  <a:srgbClr val="333333"/>
                </a:solidFill>
                <a:latin typeface="arial" charset="0"/>
              </a:rPr>
              <a:t>Modelling Creativity: Identifying Key Components through a Corpus-Based Approach. </a:t>
            </a:r>
            <a:r>
              <a:rPr lang="en-US" i="1" dirty="0" err="1">
                <a:solidFill>
                  <a:srgbClr val="333333"/>
                </a:solidFill>
                <a:latin typeface="arial" charset="0"/>
              </a:rPr>
              <a:t>PLoS</a:t>
            </a:r>
            <a:r>
              <a:rPr lang="en-US" i="1" dirty="0">
                <a:solidFill>
                  <a:srgbClr val="333333"/>
                </a:solidFill>
                <a:latin typeface="arial" charset="0"/>
              </a:rPr>
              <a:t> ONE</a:t>
            </a:r>
            <a:r>
              <a:rPr lang="en-US" dirty="0">
                <a:solidFill>
                  <a:srgbClr val="333333"/>
                </a:solidFill>
                <a:latin typeface="arial" charset="0"/>
              </a:rPr>
              <a:t> 11(10): e0162959.</a:t>
            </a:r>
          </a:p>
          <a:p>
            <a:endParaRPr lang="en-US" dirty="0">
              <a:solidFill>
                <a:srgbClr val="333333"/>
              </a:solidFill>
              <a:latin typeface="arial" charset="0"/>
            </a:endParaRPr>
          </a:p>
          <a:p>
            <a:r>
              <a:rPr lang="en-US" dirty="0">
                <a:solidFill>
                  <a:srgbClr val="333333"/>
                </a:solidFill>
                <a:latin typeface="arial" charset="0"/>
              </a:rPr>
              <a:t>https://</a:t>
            </a:r>
            <a:r>
              <a:rPr lang="en-US" dirty="0" err="1">
                <a:solidFill>
                  <a:srgbClr val="333333"/>
                </a:solidFill>
                <a:latin typeface="arial" charset="0"/>
              </a:rPr>
              <a:t>doi.org</a:t>
            </a:r>
            <a:r>
              <a:rPr lang="en-US" dirty="0">
                <a:solidFill>
                  <a:srgbClr val="333333"/>
                </a:solidFill>
                <a:latin typeface="arial" charset="0"/>
              </a:rPr>
              <a:t>/10.1371/journal.pone.0162959</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152" y="593599"/>
            <a:ext cx="6858000" cy="5788152"/>
          </a:xfrm>
          <a:prstGeom prst="rect">
            <a:avLst/>
          </a:prstGeom>
        </p:spPr>
      </p:pic>
      <p:sp>
        <p:nvSpPr>
          <p:cNvPr id="2" name="Title 1"/>
          <p:cNvSpPr>
            <a:spLocks noGrp="1"/>
          </p:cNvSpPr>
          <p:nvPr>
            <p:ph type="title"/>
          </p:nvPr>
        </p:nvSpPr>
        <p:spPr>
          <a:xfrm>
            <a:off x="170688" y="593598"/>
            <a:ext cx="4748553" cy="2674258"/>
          </a:xfrm>
        </p:spPr>
        <p:txBody>
          <a:bodyPr>
            <a:noAutofit/>
          </a:bodyPr>
          <a:lstStyle/>
          <a:p>
            <a:r>
              <a:rPr lang="en-US" dirty="0"/>
              <a:t>Key components of creativity (using statistical models and clustering)</a:t>
            </a:r>
          </a:p>
        </p:txBody>
      </p:sp>
      <p:sp>
        <p:nvSpPr>
          <p:cNvPr id="3" name="Footer Placeholder 2"/>
          <p:cNvSpPr>
            <a:spLocks noGrp="1"/>
          </p:cNvSpPr>
          <p:nvPr>
            <p:ph type="ftr" sz="quarter" idx="11"/>
          </p:nvPr>
        </p:nvSpPr>
        <p:spPr/>
        <p:txBody>
          <a:bodyPr/>
          <a:lstStyle/>
          <a:p>
            <a:r>
              <a:rPr lang="en-US"/>
              <a:t>Measuring intention and emotional involvement in jazz improvisations - Anna Jordanous</a:t>
            </a:r>
            <a:endParaRPr lang="en-US" dirty="0"/>
          </a:p>
        </p:txBody>
      </p:sp>
    </p:spTree>
    <p:extLst>
      <p:ext uri="{BB962C8B-B14F-4D97-AF65-F5344CB8AC3E}">
        <p14:creationId xmlns:p14="http://schemas.microsoft.com/office/powerpoint/2010/main" val="1655618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4DD63-E7CB-C63A-507C-FAFDE6864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00567-22C2-88CE-3E4F-1DA4D88B0E72}"/>
              </a:ext>
            </a:extLst>
          </p:cNvPr>
          <p:cNvSpPr>
            <a:spLocks noGrp="1"/>
          </p:cNvSpPr>
          <p:nvPr>
            <p:ph type="title"/>
          </p:nvPr>
        </p:nvSpPr>
        <p:spPr/>
        <p:txBody>
          <a:bodyPr anchor="ctr">
            <a:normAutofit/>
          </a:bodyPr>
          <a:lstStyle/>
          <a:p>
            <a:r>
              <a:rPr lang="en-GB" b="0" i="0" noProof="0" dirty="0">
                <a:effectLst/>
              </a:rPr>
              <a:t>Background: jazz improvisation</a:t>
            </a:r>
            <a:endParaRPr lang="en-GB" noProof="0" dirty="0"/>
          </a:p>
        </p:txBody>
      </p:sp>
      <p:pic>
        <p:nvPicPr>
          <p:cNvPr id="12" name="Content Placeholder 11">
            <a:extLst>
              <a:ext uri="{FF2B5EF4-FFF2-40B4-BE49-F238E27FC236}">
                <a16:creationId xmlns:a16="http://schemas.microsoft.com/office/drawing/2014/main" id="{F1958270-4A1A-4243-7BCB-AA8494500F7F}"/>
              </a:ext>
            </a:extLst>
          </p:cNvPr>
          <p:cNvPicPr>
            <a:picLocks noGrp="1" noChangeAspect="1"/>
          </p:cNvPicPr>
          <p:nvPr>
            <p:ph sz="half" idx="1"/>
          </p:nvPr>
        </p:nvPicPr>
        <p:blipFill>
          <a:blip r:embed="rId4"/>
          <a:srcRect l="4960" t="7833" r="5842" b="48807"/>
          <a:stretch>
            <a:fillRect/>
          </a:stretch>
        </p:blipFill>
        <p:spPr>
          <a:xfrm>
            <a:off x="193623" y="1424067"/>
            <a:ext cx="7697754" cy="4842590"/>
          </a:xfrm>
        </p:spPr>
      </p:pic>
      <p:sp>
        <p:nvSpPr>
          <p:cNvPr id="4" name="Footer Placeholder 3">
            <a:extLst>
              <a:ext uri="{FF2B5EF4-FFF2-40B4-BE49-F238E27FC236}">
                <a16:creationId xmlns:a16="http://schemas.microsoft.com/office/drawing/2014/main" id="{97B3139C-057E-0B54-F1AF-CCD9F0ADBA99}"/>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pic>
        <p:nvPicPr>
          <p:cNvPr id="5" name="Content Placeholder 4">
            <a:extLst>
              <a:ext uri="{FF2B5EF4-FFF2-40B4-BE49-F238E27FC236}">
                <a16:creationId xmlns:a16="http://schemas.microsoft.com/office/drawing/2014/main" id="{A324C497-7499-5C6E-D85C-2ADAC0999653}"/>
              </a:ext>
            </a:extLst>
          </p:cNvPr>
          <p:cNvPicPr>
            <a:picLocks noGrp="1" noChangeAspect="1"/>
          </p:cNvPicPr>
          <p:nvPr>
            <p:ph sz="half" idx="2"/>
          </p:nvPr>
        </p:nvPicPr>
        <p:blipFill>
          <a:blip r:embed="rId5"/>
          <a:srcRect l="3690" t="770" r="-1068" b="67479"/>
          <a:stretch>
            <a:fillRect/>
          </a:stretch>
        </p:blipFill>
        <p:spPr>
          <a:xfrm>
            <a:off x="5392560" y="3260449"/>
            <a:ext cx="6674518" cy="3079785"/>
          </a:xfrm>
          <a:solidFill>
            <a:schemeClr val="tx1"/>
          </a:solidFill>
        </p:spPr>
      </p:pic>
      <p:sp>
        <p:nvSpPr>
          <p:cNvPr id="9" name="TextBox 8">
            <a:extLst>
              <a:ext uri="{FF2B5EF4-FFF2-40B4-BE49-F238E27FC236}">
                <a16:creationId xmlns:a16="http://schemas.microsoft.com/office/drawing/2014/main" id="{F624CF8E-E317-F575-C952-A38EA7AE2B4A}"/>
              </a:ext>
            </a:extLst>
          </p:cNvPr>
          <p:cNvSpPr txBox="1"/>
          <p:nvPr/>
        </p:nvSpPr>
        <p:spPr>
          <a:xfrm>
            <a:off x="7600013" y="3244333"/>
            <a:ext cx="4591987" cy="230832"/>
          </a:xfrm>
          <a:prstGeom prst="rect">
            <a:avLst/>
          </a:prstGeom>
          <a:noFill/>
        </p:spPr>
        <p:txBody>
          <a:bodyPr wrap="square">
            <a:spAutoFit/>
          </a:bodyPr>
          <a:lstStyle/>
          <a:p>
            <a:r>
              <a:rPr lang="en-GB" sz="900" dirty="0">
                <a:hlinkClick r:id="rId6"/>
              </a:rPr>
              <a:t>https://listenbrainz.org/player/?recording_mbids=78c43c1b-6394-40af-ac4f-bdffe63c274b</a:t>
            </a:r>
            <a:r>
              <a:rPr lang="en-GB" sz="900" dirty="0"/>
              <a:t> </a:t>
            </a:r>
          </a:p>
        </p:txBody>
      </p:sp>
      <p:pic>
        <p:nvPicPr>
          <p:cNvPr id="14" name="Online Media 13" descr="I Got Rhythm">
            <a:hlinkClick r:id="" action="ppaction://media"/>
            <a:extLst>
              <a:ext uri="{FF2B5EF4-FFF2-40B4-BE49-F238E27FC236}">
                <a16:creationId xmlns:a16="http://schemas.microsoft.com/office/drawing/2014/main" id="{DCB87447-C0DB-C7B6-21DE-A9D1735505CF}"/>
              </a:ext>
            </a:extLst>
          </p:cNvPr>
          <p:cNvPicPr>
            <a:picLocks noRot="1" noChangeAspect="1"/>
          </p:cNvPicPr>
          <p:nvPr>
            <a:videoFile r:link="rId1"/>
          </p:nvPr>
        </p:nvPicPr>
        <p:blipFill>
          <a:blip r:embed="rId7"/>
          <a:stretch>
            <a:fillRect/>
          </a:stretch>
        </p:blipFill>
        <p:spPr>
          <a:xfrm>
            <a:off x="8978276" y="774534"/>
            <a:ext cx="2540000" cy="1905000"/>
          </a:xfrm>
          <a:prstGeom prst="rect">
            <a:avLst/>
          </a:prstGeom>
        </p:spPr>
      </p:pic>
    </p:spTree>
    <p:extLst>
      <p:ext uri="{BB962C8B-B14F-4D97-AF65-F5344CB8AC3E}">
        <p14:creationId xmlns:p14="http://schemas.microsoft.com/office/powerpoint/2010/main" val="298476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5DE52-8F5C-6C7D-2D18-C21422857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79F66-81A7-838B-F994-B72996460BC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GB" dirty="0"/>
              <a:t>What is musical creativity? And what is  improvisation?</a:t>
            </a:r>
          </a:p>
        </p:txBody>
      </p:sp>
      <p:sp>
        <p:nvSpPr>
          <p:cNvPr id="29" name="Content Placeholder 28">
            <a:extLst>
              <a:ext uri="{FF2B5EF4-FFF2-40B4-BE49-F238E27FC236}">
                <a16:creationId xmlns:a16="http://schemas.microsoft.com/office/drawing/2014/main" id="{3A49823A-57FB-A1BA-D432-E3B4710D2D86}"/>
              </a:ext>
            </a:extLst>
          </p:cNvPr>
          <p:cNvSpPr>
            <a:spLocks noGrp="1"/>
          </p:cNvSpPr>
          <p:nvPr>
            <p:ph idx="1"/>
          </p:nvPr>
        </p:nvSpPr>
        <p:spPr>
          <a:xfrm>
            <a:off x="389744" y="1825625"/>
            <a:ext cx="11662348" cy="4351338"/>
          </a:xfrm>
        </p:spPr>
        <p:txBody>
          <a:bodyPr vert="horz" lIns="91440" tIns="45720" rIns="91440" bIns="45720" rtlCol="0">
            <a:noAutofit/>
          </a:bodyPr>
          <a:lstStyle/>
          <a:p>
            <a:pPr lvl="0"/>
            <a:r>
              <a:rPr lang="en-GB" dirty="0"/>
              <a:t>Undefinable?</a:t>
            </a:r>
          </a:p>
          <a:p>
            <a:pPr lvl="1"/>
            <a:r>
              <a:rPr lang="en-GB" dirty="0"/>
              <a:t>Bailey (1993): the creative process exists at a level beyond that which can be expressed in words; ‘musical creativity (all creativity?) is indivisible’</a:t>
            </a:r>
          </a:p>
          <a:p>
            <a:pPr lvl="1"/>
            <a:r>
              <a:rPr lang="en-GB" dirty="0"/>
              <a:t>Lewis (2011): improvisation is ‘the ubiquitous practice of everyday life’, communicating meaning and emotion such that while improvising, ‘one hears something of oneself’</a:t>
            </a:r>
          </a:p>
          <a:p>
            <a:pPr lvl="0"/>
            <a:r>
              <a:rPr lang="en-GB" dirty="0"/>
              <a:t>The same thing?</a:t>
            </a:r>
          </a:p>
          <a:p>
            <a:pPr lvl="1"/>
            <a:r>
              <a:rPr lang="en-GB" dirty="0"/>
              <a:t>Improvisation and creativity are often conflated by authors rather than being distinguished as different behaviours (e.g. Sawyer 1999, Thom 2003, Johnson-Laird 2002, </a:t>
            </a:r>
            <a:r>
              <a:rPr lang="en-GB" dirty="0" err="1"/>
              <a:t>Biasutti</a:t>
            </a:r>
            <a:r>
              <a:rPr lang="en-GB" dirty="0"/>
              <a:t> and Frezza 2009, Gibbs 2010). </a:t>
            </a:r>
          </a:p>
          <a:p>
            <a:r>
              <a:rPr lang="en-GB" dirty="0"/>
              <a:t>Something that can be defined more tangibly? Let’s see…</a:t>
            </a:r>
          </a:p>
        </p:txBody>
      </p:sp>
      <p:sp>
        <p:nvSpPr>
          <p:cNvPr id="4" name="Footer Placeholder 3">
            <a:extLst>
              <a:ext uri="{FF2B5EF4-FFF2-40B4-BE49-F238E27FC236}">
                <a16:creationId xmlns:a16="http://schemas.microsoft.com/office/drawing/2014/main" id="{A46B7AAF-D43F-101E-C0B0-346236B68EA3}"/>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r>
              <a:rPr lang="en-US" noProof="0"/>
              <a:t>Measuring intention and emotional involvement in jazz improvisations - Anna Jordanous</a:t>
            </a:r>
          </a:p>
        </p:txBody>
      </p:sp>
      <p:sp>
        <p:nvSpPr>
          <p:cNvPr id="37" name="TextBox 36">
            <a:extLst>
              <a:ext uri="{FF2B5EF4-FFF2-40B4-BE49-F238E27FC236}">
                <a16:creationId xmlns:a16="http://schemas.microsoft.com/office/drawing/2014/main" id="{AD387ABF-0B66-CE17-251D-E56D3DA274F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135116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96044-05BE-96E5-B6D5-1F4239CAF5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9DD90-38BB-7E03-296F-068917E7BF73}"/>
              </a:ext>
            </a:extLst>
          </p:cNvPr>
          <p:cNvSpPr>
            <a:spLocks noGrp="1"/>
          </p:cNvSpPr>
          <p:nvPr>
            <p:ph type="title"/>
          </p:nvPr>
        </p:nvSpPr>
        <p:spPr/>
        <p:txBody>
          <a:bodyPr anchor="ctr">
            <a:normAutofit/>
          </a:bodyPr>
          <a:lstStyle/>
          <a:p>
            <a:r>
              <a:rPr lang="en-GB" dirty="0"/>
              <a:t>What constitutes music impro creativity?</a:t>
            </a:r>
          </a:p>
        </p:txBody>
      </p:sp>
      <p:graphicFrame>
        <p:nvGraphicFramePr>
          <p:cNvPr id="24" name="Content Placeholder 15">
            <a:extLst>
              <a:ext uri="{FF2B5EF4-FFF2-40B4-BE49-F238E27FC236}">
                <a16:creationId xmlns:a16="http://schemas.microsoft.com/office/drawing/2014/main" id="{3CD6CF41-FFE6-F77A-16D0-6E2ACDCEFAB2}"/>
              </a:ext>
            </a:extLst>
          </p:cNvPr>
          <p:cNvGraphicFramePr>
            <a:graphicFrameLocks noGrp="1"/>
          </p:cNvGraphicFramePr>
          <p:nvPr>
            <p:ph idx="1"/>
            <p:extLst>
              <p:ext uri="{D42A27DB-BD31-4B8C-83A1-F6EECF244321}">
                <p14:modId xmlns:p14="http://schemas.microsoft.com/office/powerpoint/2010/main" val="2494435881"/>
              </p:ext>
            </p:extLst>
          </p:nvPr>
        </p:nvGraphicFramePr>
        <p:xfrm>
          <a:off x="119921" y="1334125"/>
          <a:ext cx="11928424" cy="4646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56C63A4-E569-FB04-A03A-8C9FAFDBA6CB}"/>
              </a:ext>
            </a:extLst>
          </p:cNvPr>
          <p:cNvSpPr>
            <a:spLocks noGrp="1"/>
          </p:cNvSpPr>
          <p:nvPr>
            <p:ph type="ftr" sz="quarter" idx="11"/>
          </p:nvPr>
        </p:nvSpPr>
        <p:spPr/>
        <p:txBody>
          <a:bodyPr anchor="ctr">
            <a:normAutofit/>
          </a:bodyPr>
          <a:lstStyle/>
          <a:p>
            <a:pPr>
              <a:lnSpc>
                <a:spcPct val="90000"/>
              </a:lnSpc>
              <a:spcAft>
                <a:spcPts val="600"/>
              </a:spcAft>
            </a:pPr>
            <a:r>
              <a:rPr lang="en-GB" sz="900" noProof="0"/>
              <a:t>Measuring intention and emotional involvement in jazz improvisations - Anna Jordanous</a:t>
            </a:r>
            <a:endParaRPr lang="en-GB" sz="900" noProof="0" dirty="0"/>
          </a:p>
        </p:txBody>
      </p:sp>
      <p:sp>
        <p:nvSpPr>
          <p:cNvPr id="18" name="TextBox 17">
            <a:extLst>
              <a:ext uri="{FF2B5EF4-FFF2-40B4-BE49-F238E27FC236}">
                <a16:creationId xmlns:a16="http://schemas.microsoft.com/office/drawing/2014/main" id="{484E5DBE-B4CD-51FF-E587-9D1AB3B2E533}"/>
              </a:ext>
            </a:extLst>
          </p:cNvPr>
          <p:cNvSpPr txBox="1"/>
          <p:nvPr/>
        </p:nvSpPr>
        <p:spPr>
          <a:xfrm>
            <a:off x="4272198" y="5758825"/>
            <a:ext cx="777614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1600" dirty="0"/>
              <a:t>Summary – lots of useful contributions on creativity in musical improvisation but no overall consensus on how that creativity is manifested. </a:t>
            </a:r>
          </a:p>
        </p:txBody>
      </p:sp>
      <p:sp>
        <p:nvSpPr>
          <p:cNvPr id="8" name="TextBox 7">
            <a:extLst>
              <a:ext uri="{FF2B5EF4-FFF2-40B4-BE49-F238E27FC236}">
                <a16:creationId xmlns:a16="http://schemas.microsoft.com/office/drawing/2014/main" id="{51663E44-B55C-234B-C13F-26122F77F196}"/>
              </a:ext>
            </a:extLst>
          </p:cNvPr>
          <p:cNvSpPr txBox="1"/>
          <p:nvPr/>
        </p:nvSpPr>
        <p:spPr>
          <a:xfrm>
            <a:off x="0" y="6119336"/>
            <a:ext cx="3863844" cy="738664"/>
          </a:xfrm>
          <a:prstGeom prst="rect">
            <a:avLst/>
          </a:prstGeom>
          <a:noFill/>
        </p:spPr>
        <p:txBody>
          <a:bodyPr wrap="square" rtlCol="0">
            <a:spAutoFit/>
          </a:bodyPr>
          <a:lstStyle/>
          <a:p>
            <a:r>
              <a:rPr lang="en-GB" sz="1400" dirty="0"/>
              <a:t>Jordanous, Anna, Keller, Bill (2012) </a:t>
            </a:r>
            <a:r>
              <a:rPr lang="en-GB" sz="1400" i="1" dirty="0"/>
              <a:t>What makes a musical improvisation creative? </a:t>
            </a:r>
            <a:r>
              <a:rPr lang="en-GB" sz="1400" dirty="0"/>
              <a:t>Journal of Interdisciplinary Music Studies, 6 (2). pp. 151-175.</a:t>
            </a:r>
          </a:p>
        </p:txBody>
      </p:sp>
    </p:spTree>
    <p:extLst>
      <p:ext uri="{BB962C8B-B14F-4D97-AF65-F5344CB8AC3E}">
        <p14:creationId xmlns:p14="http://schemas.microsoft.com/office/powerpoint/2010/main" val="2954679995"/>
      </p:ext>
    </p:extLst>
  </p:cSld>
  <p:clrMapOvr>
    <a:masterClrMapping/>
  </p:clrMapOvr>
</p:sld>
</file>

<file path=ppt/theme/theme1.xml><?xml version="1.0" encoding="utf-8"?>
<a:theme xmlns:a="http://schemas.openxmlformats.org/drawingml/2006/main" name="Theme1">
  <a:themeElements>
    <a:clrScheme name="Custom 1">
      <a:dk1>
        <a:srgbClr val="00050E"/>
      </a:dk1>
      <a:lt1>
        <a:srgbClr val="FFFFFF"/>
      </a:lt1>
      <a:dk2>
        <a:srgbClr val="000000"/>
      </a:dk2>
      <a:lt2>
        <a:srgbClr val="FEFFFE"/>
      </a:lt2>
      <a:accent1>
        <a:srgbClr val="062853"/>
      </a:accent1>
      <a:accent2>
        <a:srgbClr val="784D9A"/>
      </a:accent2>
      <a:accent3>
        <a:srgbClr val="E5007D"/>
      </a:accent3>
      <a:accent4>
        <a:srgbClr val="E21E2B"/>
      </a:accent4>
      <a:accent5>
        <a:srgbClr val="EA5C0B"/>
      </a:accent5>
      <a:accent6>
        <a:srgbClr val="FEDD00"/>
      </a:accent6>
      <a:hlink>
        <a:srgbClr val="0563C1"/>
      </a:hlink>
      <a:folHlink>
        <a:srgbClr val="954F72"/>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408</TotalTime>
  <Words>10651</Words>
  <Application>Microsoft Macintosh PowerPoint</Application>
  <PresentationFormat>Widescreen</PresentationFormat>
  <Paragraphs>528</Paragraphs>
  <Slides>36</Slides>
  <Notes>22</Notes>
  <HiddenSlides>0</HiddenSlides>
  <MMClips>24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36</vt:i4>
      </vt:variant>
    </vt:vector>
  </HeadingPairs>
  <TitlesOfParts>
    <vt:vector size="51" baseType="lpstr">
      <vt:lpstr>Aptos</vt:lpstr>
      <vt:lpstr>Aptos Narrow</vt:lpstr>
      <vt:lpstr>Arial</vt:lpstr>
      <vt:lpstr>Arial</vt:lpstr>
      <vt:lpstr>Calibri</vt:lpstr>
      <vt:lpstr>Cambria</vt:lpstr>
      <vt:lpstr>Courier</vt:lpstr>
      <vt:lpstr>Courier New</vt:lpstr>
      <vt:lpstr>Google Sans Text</vt:lpstr>
      <vt:lpstr>Roboto</vt:lpstr>
      <vt:lpstr>System Font Regular</vt:lpstr>
      <vt:lpstr>Times</vt:lpstr>
      <vt:lpstr>Universal</vt:lpstr>
      <vt:lpstr>Wingdings</vt:lpstr>
      <vt:lpstr>Theme1</vt:lpstr>
      <vt:lpstr>Measuring intention and emotional involvement in jazz improvisations</vt:lpstr>
      <vt:lpstr>Today’s talk: Measuring intention and emotional involvement in jazz music</vt:lpstr>
      <vt:lpstr>Overview – work in progress</vt:lpstr>
      <vt:lpstr>Creativity evaluation – how do we test for creativity?</vt:lpstr>
      <vt:lpstr>This working definition of creativity is ok… isn’t it?</vt:lpstr>
      <vt:lpstr>Key components of creativity (using statistical models and clustering)</vt:lpstr>
      <vt:lpstr>Background: jazz improvisation</vt:lpstr>
      <vt:lpstr>What is musical creativity? And what is  improvisation?</vt:lpstr>
      <vt:lpstr>What constitutes music impro creativity?</vt:lpstr>
      <vt:lpstr>PowerPoint Presentation</vt:lpstr>
      <vt:lpstr>Computational modelling of emotion</vt:lpstr>
      <vt:lpstr>Computational modelling of emotion: Russell’s circumplex model of emotion</vt:lpstr>
      <vt:lpstr>Computational modelling of emotion: Russell++</vt:lpstr>
      <vt:lpstr>Computational modelling of emotion: Ekman’s five/six basic emotions</vt:lpstr>
      <vt:lpstr>Emotions in music</vt:lpstr>
      <vt:lpstr>Emotions in music</vt:lpstr>
      <vt:lpstr>Methodology</vt:lpstr>
      <vt:lpstr>What do I need?</vt:lpstr>
      <vt:lpstr>Acoustic cues</vt:lpstr>
      <vt:lpstr>Acoustic cues</vt:lpstr>
      <vt:lpstr>Acoustic cues</vt:lpstr>
      <vt:lpstr>Acoustic cues</vt:lpstr>
      <vt:lpstr>Acoustic cues</vt:lpstr>
      <vt:lpstr>Acoustic cues</vt:lpstr>
      <vt:lpstr>Results </vt:lpstr>
      <vt:lpstr>Results </vt:lpstr>
      <vt:lpstr>Results </vt:lpstr>
      <vt:lpstr>Results </vt:lpstr>
      <vt:lpstr>Results – correlations on GTZAN data </vt:lpstr>
      <vt:lpstr>Results </vt:lpstr>
      <vt:lpstr>Results </vt:lpstr>
      <vt:lpstr>Results </vt:lpstr>
      <vt:lpstr>Results </vt:lpstr>
      <vt:lpstr>So What?</vt:lpstr>
      <vt:lpstr>Next steps</vt:lpstr>
      <vt:lpstr>Summary: Measuring intention and emotional involvement in jazz music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Anna Jordanous</dc:creator>
  <cp:lastModifiedBy>Anna Jordanous</cp:lastModifiedBy>
  <cp:revision>286</cp:revision>
  <dcterms:created xsi:type="dcterms:W3CDTF">2025-01-24T13:17:48Z</dcterms:created>
  <dcterms:modified xsi:type="dcterms:W3CDTF">2025-05-19T10:17:01Z</dcterms:modified>
</cp:coreProperties>
</file>